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2"/>
  </p:notesMasterIdLst>
  <p:sldIdLst>
    <p:sldId id="256" r:id="rId2"/>
    <p:sldId id="257" r:id="rId3"/>
    <p:sldId id="259" r:id="rId4"/>
    <p:sldId id="268" r:id="rId5"/>
    <p:sldId id="279" r:id="rId6"/>
    <p:sldId id="284" r:id="rId7"/>
    <p:sldId id="281" r:id="rId8"/>
    <p:sldId id="258" r:id="rId9"/>
    <p:sldId id="267" r:id="rId10"/>
    <p:sldId id="282" r:id="rId11"/>
    <p:sldId id="283" r:id="rId12"/>
    <p:sldId id="277" r:id="rId13"/>
    <p:sldId id="278" r:id="rId14"/>
    <p:sldId id="273" r:id="rId15"/>
    <p:sldId id="274" r:id="rId16"/>
    <p:sldId id="275" r:id="rId17"/>
    <p:sldId id="276" r:id="rId18"/>
    <p:sldId id="272" r:id="rId19"/>
    <p:sldId id="280" r:id="rId20"/>
    <p:sldId id="262" r:id="rId21"/>
    <p:sldId id="289" r:id="rId22"/>
    <p:sldId id="293" r:id="rId23"/>
    <p:sldId id="261" r:id="rId24"/>
    <p:sldId id="265" r:id="rId25"/>
    <p:sldId id="291" r:id="rId26"/>
    <p:sldId id="290" r:id="rId27"/>
    <p:sldId id="286" r:id="rId28"/>
    <p:sldId id="287" r:id="rId29"/>
    <p:sldId id="288"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68140" autoAdjust="0"/>
  </p:normalViewPr>
  <p:slideViewPr>
    <p:cSldViewPr snapToGrid="0">
      <p:cViewPr varScale="1">
        <p:scale>
          <a:sx n="49" d="100"/>
          <a:sy n="49" d="100"/>
        </p:scale>
        <p:origin x="141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50BD-A636-418D-B0E5-DD80ACB1AC70}" type="datetimeFigureOut">
              <a:rPr lang="nl-NL" smtClean="0"/>
              <a:t>20-5-2019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4AD4D-05E5-44FD-9C92-6E79E895C1C8}" type="slidenum">
              <a:rPr lang="nl-NL" smtClean="0"/>
              <a:t>‹#›</a:t>
            </a:fld>
            <a:endParaRPr lang="nl-NL"/>
          </a:p>
        </p:txBody>
      </p:sp>
    </p:spTree>
    <p:extLst>
      <p:ext uri="{BB962C8B-B14F-4D97-AF65-F5344CB8AC3E}">
        <p14:creationId xmlns:p14="http://schemas.microsoft.com/office/powerpoint/2010/main" val="10146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nl.wikipedia.org/wiki/Extracellulaire_vloeistof" TargetMode="External"/><Relationship Id="rId3" Type="http://schemas.openxmlformats.org/officeDocument/2006/relationships/hyperlink" Target="https://nl.wikipedia.org/wiki/Nomenclatuur" TargetMode="External"/><Relationship Id="rId7" Type="http://schemas.openxmlformats.org/officeDocument/2006/relationships/hyperlink" Target="https://nl.wikipedia.org/wiki/Zenuwweefse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nl.wikipedia.org/wiki/Epitheel" TargetMode="External"/><Relationship Id="rId5" Type="http://schemas.openxmlformats.org/officeDocument/2006/relationships/hyperlink" Target="https://nl.wikipedia.org/wiki/Bindweefsel" TargetMode="External"/><Relationship Id="rId10" Type="http://schemas.openxmlformats.org/officeDocument/2006/relationships/hyperlink" Target="https://nl.wikipedia.org/wiki/Tumor" TargetMode="External"/><Relationship Id="rId4" Type="http://schemas.openxmlformats.org/officeDocument/2006/relationships/hyperlink" Target="https://nl.wikipedia.org/wiki/Glycosaminoglycaan" TargetMode="External"/><Relationship Id="rId9" Type="http://schemas.openxmlformats.org/officeDocument/2006/relationships/hyperlink" Target="https://nl.wikipedia.org/wiki/Proliferatie_(c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Overlapping some are happening in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Inflammation helps, clear debris and induce the proliferation phase (fibroblasts entering, then angiogenesis), but may lead to tissue damage if it lasts too long.  This is often the case when: unable to clear debris, excessive detritus, </a:t>
            </a:r>
            <a:r>
              <a:rPr lang="en-US" sz="1200" kern="1200" dirty="0" err="1">
                <a:solidFill>
                  <a:schemeClr val="tx1"/>
                </a:solidFill>
                <a:effectLst/>
                <a:latin typeface="+mn-lt"/>
                <a:ea typeface="+mn-ea"/>
                <a:cs typeface="+mn-cs"/>
              </a:rPr>
              <a:t>devitalised</a:t>
            </a:r>
            <a:r>
              <a:rPr lang="en-US" sz="1200" kern="1200" dirty="0">
                <a:solidFill>
                  <a:schemeClr val="tx1"/>
                </a:solidFill>
                <a:effectLst/>
                <a:latin typeface="+mn-lt"/>
                <a:ea typeface="+mn-ea"/>
                <a:cs typeface="+mn-cs"/>
              </a:rPr>
              <a:t> tissue, or microbial biofilm is present.  </a:t>
            </a:r>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a:t>
            </a:fld>
            <a:endParaRPr lang="nl-NL"/>
          </a:p>
        </p:txBody>
      </p:sp>
    </p:spTree>
    <p:extLst>
      <p:ext uri="{BB962C8B-B14F-4D97-AF65-F5344CB8AC3E}">
        <p14:creationId xmlns:p14="http://schemas.microsoft.com/office/powerpoint/2010/main" val="332677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EADACE-6C8D-4943-A90D-0AFB252C3D6A}"/>
              </a:ext>
            </a:extLst>
          </p:cNvPr>
          <p:cNvSpPr>
            <a:spLocks noGrp="1"/>
          </p:cNvSpPr>
          <p:nvPr>
            <p:ph type="body" idx="1"/>
          </p:nvPr>
        </p:nvSpPr>
        <p:spPr/>
        <p:txBody>
          <a:bodyPr/>
          <a:lstStyle/>
          <a:p>
            <a:r>
              <a:rPr lang="nl-NL" dirty="0"/>
              <a:t>Probelm of equation is that it doesnt take into account spatoi temproal</a:t>
            </a:r>
          </a:p>
          <a:p>
            <a:r>
              <a:rPr lang="nl-NL" dirty="0"/>
              <a:t>Agents as cells cytokines</a:t>
            </a:r>
          </a:p>
          <a:p>
            <a:endParaRPr lang="nl-NL" dirty="0"/>
          </a:p>
          <a:p>
            <a:r>
              <a:rPr lang="nl-NL" dirty="0"/>
              <a:t>Specific refer to cytokines and kinked it to collagen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1" i="0" kern="1200" dirty="0">
                <a:solidFill>
                  <a:schemeClr val="tx1"/>
                </a:solidFill>
                <a:effectLst/>
                <a:latin typeface="+mn-lt"/>
                <a:ea typeface="+mn-ea"/>
                <a:cs typeface="+mn-cs"/>
              </a:rPr>
              <a:t>Hyaluronan</a:t>
            </a:r>
            <a:r>
              <a:rPr lang="nl-NL" sz="1200" b="0" i="0" kern="1200" dirty="0">
                <a:solidFill>
                  <a:schemeClr val="tx1"/>
                </a:solidFill>
                <a:effectLst/>
                <a:latin typeface="+mn-lt"/>
                <a:ea typeface="+mn-ea"/>
                <a:cs typeface="+mn-cs"/>
              </a:rPr>
              <a:t> (volgens oudere </a:t>
            </a:r>
            <a:r>
              <a:rPr lang="nl-NL" sz="1200" b="0" i="0" u="none" strike="noStrike" kern="1200" dirty="0">
                <a:solidFill>
                  <a:schemeClr val="tx1"/>
                </a:solidFill>
                <a:effectLst/>
                <a:latin typeface="+mn-lt"/>
                <a:ea typeface="+mn-ea"/>
                <a:cs typeface="+mn-cs"/>
                <a:hlinkClick r:id="rId3" tooltip="Nomenclatuur"/>
              </a:rPr>
              <a:t>nomenclatuur</a:t>
            </a:r>
            <a:r>
              <a:rPr lang="nl-NL" sz="1200" b="0" i="0" kern="1200" dirty="0">
                <a:solidFill>
                  <a:schemeClr val="tx1"/>
                </a:solidFill>
                <a:effectLst/>
                <a:latin typeface="+mn-lt"/>
                <a:ea typeface="+mn-ea"/>
                <a:cs typeface="+mn-cs"/>
              </a:rPr>
              <a:t> ook </a:t>
            </a:r>
            <a:r>
              <a:rPr lang="nl-NL" sz="1200" b="1" i="0" kern="1200" dirty="0">
                <a:solidFill>
                  <a:schemeClr val="tx1"/>
                </a:solidFill>
                <a:effectLst/>
                <a:latin typeface="+mn-lt"/>
                <a:ea typeface="+mn-ea"/>
                <a:cs typeface="+mn-cs"/>
              </a:rPr>
              <a:t>hyaluronzuur</a:t>
            </a:r>
            <a:r>
              <a:rPr lang="nl-NL" sz="1200" b="0" i="0" kern="1200" dirty="0">
                <a:solidFill>
                  <a:schemeClr val="tx1"/>
                </a:solidFill>
                <a:effectLst/>
                <a:latin typeface="+mn-lt"/>
                <a:ea typeface="+mn-ea"/>
                <a:cs typeface="+mn-cs"/>
              </a:rPr>
              <a:t> of </a:t>
            </a:r>
            <a:r>
              <a:rPr lang="nl-NL" sz="1200" b="1" i="0" kern="1200" dirty="0">
                <a:solidFill>
                  <a:schemeClr val="tx1"/>
                </a:solidFill>
                <a:effectLst/>
                <a:latin typeface="+mn-lt"/>
                <a:ea typeface="+mn-ea"/>
                <a:cs typeface="+mn-cs"/>
              </a:rPr>
              <a:t>hyaluronaat</a:t>
            </a:r>
            <a:r>
              <a:rPr lang="nl-NL" sz="1200" b="0" i="0" kern="1200" dirty="0">
                <a:solidFill>
                  <a:schemeClr val="tx1"/>
                </a:solidFill>
                <a:effectLst/>
                <a:latin typeface="+mn-lt"/>
                <a:ea typeface="+mn-ea"/>
                <a:cs typeface="+mn-cs"/>
              </a:rPr>
              <a:t> genoemd) is een </a:t>
            </a:r>
            <a:r>
              <a:rPr lang="nl-NL" sz="1200" b="0" i="0" u="none" strike="noStrike" kern="1200" dirty="0">
                <a:solidFill>
                  <a:schemeClr val="tx1"/>
                </a:solidFill>
                <a:effectLst/>
                <a:latin typeface="+mn-lt"/>
                <a:ea typeface="+mn-ea"/>
                <a:cs typeface="+mn-cs"/>
                <a:hlinkClick r:id="rId4" tooltip="Glycosaminoglycaan"/>
              </a:rPr>
              <a:t>glycosaminoglycaan</a:t>
            </a:r>
            <a:r>
              <a:rPr lang="nl-NL" sz="1200" b="0" i="0" kern="1200" dirty="0">
                <a:solidFill>
                  <a:schemeClr val="tx1"/>
                </a:solidFill>
                <a:effectLst/>
                <a:latin typeface="+mn-lt"/>
                <a:ea typeface="+mn-ea"/>
                <a:cs typeface="+mn-cs"/>
              </a:rPr>
              <a:t> dat veelvuldig in </a:t>
            </a:r>
            <a:r>
              <a:rPr lang="nl-NL" sz="1200" b="0" i="0" u="none" strike="noStrike" kern="1200" dirty="0">
                <a:solidFill>
                  <a:schemeClr val="tx1"/>
                </a:solidFill>
                <a:effectLst/>
                <a:latin typeface="+mn-lt"/>
                <a:ea typeface="+mn-ea"/>
                <a:cs typeface="+mn-cs"/>
                <a:hlinkClick r:id="rId5" tooltip="Bindweefsel"/>
              </a:rPr>
              <a:t>bindweefsel</a:t>
            </a:r>
            <a:r>
              <a:rPr lang="nl-NL" sz="1200" b="0" i="0" kern="1200" dirty="0">
                <a:solidFill>
                  <a:schemeClr val="tx1"/>
                </a:solidFill>
                <a:effectLst/>
                <a:latin typeface="+mn-lt"/>
                <a:ea typeface="+mn-ea"/>
                <a:cs typeface="+mn-cs"/>
              </a:rPr>
              <a:t>, </a:t>
            </a:r>
            <a:r>
              <a:rPr lang="nl-NL" sz="1200" b="0" i="0" u="none" strike="noStrike" kern="1200" dirty="0">
                <a:solidFill>
                  <a:schemeClr val="tx1"/>
                </a:solidFill>
                <a:effectLst/>
                <a:latin typeface="+mn-lt"/>
                <a:ea typeface="+mn-ea"/>
                <a:cs typeface="+mn-cs"/>
                <a:hlinkClick r:id="rId6" tooltip="Epitheel"/>
              </a:rPr>
              <a:t>epitheelweefsel</a:t>
            </a:r>
            <a:r>
              <a:rPr lang="nl-NL" sz="1200" b="0" i="0" kern="1200" dirty="0">
                <a:solidFill>
                  <a:schemeClr val="tx1"/>
                </a:solidFill>
                <a:effectLst/>
                <a:latin typeface="+mn-lt"/>
                <a:ea typeface="+mn-ea"/>
                <a:cs typeface="+mn-cs"/>
              </a:rPr>
              <a:t> en </a:t>
            </a:r>
            <a:r>
              <a:rPr lang="nl-NL" sz="1200" b="0" i="0" u="none" strike="noStrike" kern="1200" dirty="0">
                <a:solidFill>
                  <a:schemeClr val="tx1"/>
                </a:solidFill>
                <a:effectLst/>
                <a:latin typeface="+mn-lt"/>
                <a:ea typeface="+mn-ea"/>
                <a:cs typeface="+mn-cs"/>
                <a:hlinkClick r:id="rId7" tooltip="Zenuwweefsel"/>
              </a:rPr>
              <a:t>zenuwweefsel</a:t>
            </a:r>
            <a:r>
              <a:rPr lang="nl-NL" sz="1200" b="0" i="0" kern="1200" dirty="0">
                <a:solidFill>
                  <a:schemeClr val="tx1"/>
                </a:solidFill>
                <a:effectLst/>
                <a:latin typeface="+mn-lt"/>
                <a:ea typeface="+mn-ea"/>
                <a:cs typeface="+mn-cs"/>
              </a:rPr>
              <a:t> voorkomt. Het is een van de belangrijkste componenten van de </a:t>
            </a:r>
            <a:r>
              <a:rPr lang="nl-NL" sz="1200" b="0" i="0" u="none" strike="noStrike" kern="1200" dirty="0">
                <a:solidFill>
                  <a:schemeClr val="tx1"/>
                </a:solidFill>
                <a:effectLst/>
                <a:latin typeface="+mn-lt"/>
                <a:ea typeface="+mn-ea"/>
                <a:cs typeface="+mn-cs"/>
                <a:hlinkClick r:id="rId8" tooltip="Extracellulaire vloeistof"/>
              </a:rPr>
              <a:t>extracellulaire matrix</a:t>
            </a:r>
            <a:r>
              <a:rPr lang="nl-NL" sz="1200" b="0" i="0" kern="1200" dirty="0">
                <a:solidFill>
                  <a:schemeClr val="tx1"/>
                </a:solidFill>
                <a:effectLst/>
                <a:latin typeface="+mn-lt"/>
                <a:ea typeface="+mn-ea"/>
                <a:cs typeface="+mn-cs"/>
              </a:rPr>
              <a:t>, en draagt in belangrijke mate bij aan de </a:t>
            </a:r>
            <a:r>
              <a:rPr lang="nl-NL" sz="1200" b="0" i="0" u="none" strike="noStrike" kern="1200" dirty="0">
                <a:solidFill>
                  <a:schemeClr val="tx1"/>
                </a:solidFill>
                <a:effectLst/>
                <a:latin typeface="+mn-lt"/>
                <a:ea typeface="+mn-ea"/>
                <a:cs typeface="+mn-cs"/>
                <a:hlinkClick r:id="rId9" tooltip="Proliferatie (cel)"/>
              </a:rPr>
              <a:t>celproliferatie</a:t>
            </a:r>
            <a:r>
              <a:rPr lang="nl-NL" sz="1200" b="0" i="0" kern="1200" dirty="0">
                <a:solidFill>
                  <a:schemeClr val="tx1"/>
                </a:solidFill>
                <a:effectLst/>
                <a:latin typeface="+mn-lt"/>
                <a:ea typeface="+mn-ea"/>
                <a:cs typeface="+mn-cs"/>
              </a:rPr>
              <a:t> en -migratie en is wellicht ook betrokken bij de progressie van sommige </a:t>
            </a:r>
            <a:r>
              <a:rPr lang="nl-NL" sz="1200" b="0" i="0" u="none" strike="noStrike" kern="1200" dirty="0">
                <a:solidFill>
                  <a:schemeClr val="tx1"/>
                </a:solidFill>
                <a:effectLst/>
                <a:latin typeface="+mn-lt"/>
                <a:ea typeface="+mn-ea"/>
                <a:cs typeface="+mn-cs"/>
                <a:hlinkClick r:id="rId10" tooltip="Tumor"/>
              </a:rPr>
              <a:t>tumoren</a:t>
            </a:r>
            <a:r>
              <a:rPr lang="nl-NL" sz="1200" b="0" i="0" kern="1200" dirty="0">
                <a:solidFill>
                  <a:schemeClr val="tx1"/>
                </a:solidFill>
                <a:effectLst/>
                <a:latin typeface="+mn-lt"/>
                <a:ea typeface="+mn-ea"/>
                <a:cs typeface="+mn-cs"/>
              </a:rPr>
              <a: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13</a:t>
            </a:fld>
            <a:endParaRPr lang="nl-NL"/>
          </a:p>
        </p:txBody>
      </p:sp>
    </p:spTree>
    <p:extLst>
      <p:ext uri="{BB962C8B-B14F-4D97-AF65-F5344CB8AC3E}">
        <p14:creationId xmlns:p14="http://schemas.microsoft.com/office/powerpoint/2010/main" val="1527480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Fibroblasts located outside the wounds -&gt; in undamaged tissue so first expands, cause already pulling </a:t>
            </a:r>
          </a:p>
          <a:p>
            <a:r>
              <a:rPr lang="nl-NL" dirty="0"/>
              <a:t>Fibroblasts into the wound </a:t>
            </a: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17</a:t>
            </a:fld>
            <a:endParaRPr lang="nl-NL"/>
          </a:p>
        </p:txBody>
      </p:sp>
    </p:spTree>
    <p:extLst>
      <p:ext uri="{BB962C8B-B14F-4D97-AF65-F5344CB8AC3E}">
        <p14:creationId xmlns:p14="http://schemas.microsoft.com/office/powerpoint/2010/main" val="426520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2D142DB-6684-40FE-828F-C47A66EE2F4B}"/>
              </a:ext>
            </a:extLst>
          </p:cNvPr>
          <p:cNvSpPr>
            <a:spLocks noGrp="1"/>
          </p:cNvSpPr>
          <p:nvPr>
            <p:ph type="body" idx="1"/>
          </p:nvPr>
        </p:nvSpPr>
        <p:spPr/>
        <p:txBody>
          <a:bodyPr/>
          <a:lstStyle/>
          <a:p>
            <a:r>
              <a:rPr lang="nl-NL" dirty="0"/>
              <a:t>Tepole still working on the wound healing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Several of the papers, have validated collagen deposit rates in the presence of inflammatory signals and chemokines, but rely on accurate tissue and blood composition.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lang="en-US" sz="1200" b="0" strike="noStrike" spc="-1" dirty="0">
              <a:latin typeface="Aria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19</a:t>
            </a:fld>
            <a:endParaRPr lang="nl-NL"/>
          </a:p>
        </p:txBody>
      </p:sp>
    </p:spTree>
    <p:extLst>
      <p:ext uri="{BB962C8B-B14F-4D97-AF65-F5344CB8AC3E}">
        <p14:creationId xmlns:p14="http://schemas.microsoft.com/office/powerpoint/2010/main" val="198339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20</a:t>
            </a:fld>
            <a:endParaRPr lang="nl-NL"/>
          </a:p>
        </p:txBody>
      </p:sp>
    </p:spTree>
    <p:extLst>
      <p:ext uri="{BB962C8B-B14F-4D97-AF65-F5344CB8AC3E}">
        <p14:creationId xmlns:p14="http://schemas.microsoft.com/office/powerpoint/2010/main" val="3725363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Arial"/>
                <a:ea typeface="DejaVu Sans"/>
              </a:rPr>
              <a:t>We should seriously think about how we would be able to validate this though</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24</a:t>
            </a:fld>
            <a:endParaRPr lang="nl-NL"/>
          </a:p>
        </p:txBody>
      </p:sp>
    </p:spTree>
    <p:extLst>
      <p:ext uri="{BB962C8B-B14F-4D97-AF65-F5344CB8AC3E}">
        <p14:creationId xmlns:p14="http://schemas.microsoft.com/office/powerpoint/2010/main" val="224348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30</a:t>
            </a:fld>
            <a:endParaRPr lang="nl-NL"/>
          </a:p>
        </p:txBody>
      </p:sp>
    </p:spTree>
    <p:extLst>
      <p:ext uri="{BB962C8B-B14F-4D97-AF65-F5344CB8AC3E}">
        <p14:creationId xmlns:p14="http://schemas.microsoft.com/office/powerpoint/2010/main" val="12869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What we might like to consider is grafted or nongrafted skin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ea typeface="DejaVu Sans"/>
              </a:rPr>
              <a:t>Main difference from </a:t>
            </a:r>
            <a:r>
              <a:rPr lang="en-US" spc="-1" dirty="0" err="1">
                <a:solidFill>
                  <a:srgbClr val="000000"/>
                </a:solidFill>
                <a:ea typeface="DejaVu Sans"/>
              </a:rPr>
              <a:t>cuteanous</a:t>
            </a:r>
            <a:r>
              <a:rPr lang="en-US" spc="-1" dirty="0">
                <a:solidFill>
                  <a:srgbClr val="000000"/>
                </a:solidFill>
                <a:ea typeface="DejaVu Sans"/>
              </a:rPr>
              <a:t> wounds is the </a:t>
            </a:r>
            <a:r>
              <a:rPr lang="en-US" spc="-1" dirty="0" err="1">
                <a:solidFill>
                  <a:srgbClr val="000000"/>
                </a:solidFill>
                <a:ea typeface="DejaVu Sans"/>
              </a:rPr>
              <a:t>the</a:t>
            </a:r>
            <a:r>
              <a:rPr lang="en-US" spc="-1" dirty="0">
                <a:solidFill>
                  <a:srgbClr val="000000"/>
                </a:solidFill>
                <a:ea typeface="DejaVu Sans"/>
              </a:rPr>
              <a:t> loss of the skin appendages and re-epithelialization, which can only occur from the edges of the wound.</a:t>
            </a:r>
            <a:endParaRPr lang="en-US" spc="-1" dirty="0">
              <a:latin typeface="Arial"/>
            </a:endParaRPr>
          </a:p>
          <a:p>
            <a:endParaRPr lang="nl-NL" dirty="0"/>
          </a:p>
          <a:p>
            <a:r>
              <a:rPr lang="en-US" dirty="0"/>
              <a:t>more specific about what happens to the dermis and epidermis (necrosis, ischemia, stem cell hair follicles destroyed, coagulation, ITMs in blood stream </a:t>
            </a:r>
            <a:r>
              <a:rPr lang="en-US" dirty="0" err="1"/>
              <a:t>etc</a:t>
            </a:r>
            <a:r>
              <a:rPr lang="en-US" dirty="0"/>
              <a:t>) during a severe 2nd or 3rd degree burn (especially for AP/immunology expert).</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4</a:t>
            </a:fld>
            <a:endParaRPr lang="nl-NL"/>
          </a:p>
        </p:txBody>
      </p:sp>
    </p:spTree>
    <p:extLst>
      <p:ext uri="{BB962C8B-B14F-4D97-AF65-F5344CB8AC3E}">
        <p14:creationId xmlns:p14="http://schemas.microsoft.com/office/powerpoint/2010/main" val="10845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a:solidFill>
                  <a:srgbClr val="000000"/>
                </a:solidFill>
                <a:latin typeface="+mn-lt"/>
                <a:ea typeface="Calibri"/>
              </a:rPr>
              <a:t>glands that invaginate deep into the dermis and serve as efficient sources of epithelial regrowth after more superficial injury.</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5</a:t>
            </a:fld>
            <a:endParaRPr lang="nl-NL"/>
          </a:p>
        </p:txBody>
      </p:sp>
    </p:spTree>
    <p:extLst>
      <p:ext uri="{BB962C8B-B14F-4D97-AF65-F5344CB8AC3E}">
        <p14:creationId xmlns:p14="http://schemas.microsoft.com/office/powerpoint/2010/main" val="80524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Wound healing consists of re-epithelialization, contraction and formation of granulation and scar tissue. TGF-β is involved in these events, but its exact roles are not well understood. Here we demonstrate that topical application of a synthetic TGF-β antagonist accelerates re-epithelialization in pig burn wounds (100% re-epithelialization in antagonist-treated wounds vs. ~ 70% </a:t>
            </a:r>
            <a:r>
              <a:rPr lang="en-US" dirty="0" err="1"/>
              <a:t>reepithelialization</a:t>
            </a:r>
            <a:r>
              <a:rPr lang="en-US" dirty="0"/>
              <a:t> in control wounds on postburn day 26) and reduces wound contraction and scarring in standard pig skin burn, pig skin excision and rabbit skin excision wounds.</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6</a:t>
            </a:fld>
            <a:endParaRPr lang="nl-NL"/>
          </a:p>
        </p:txBody>
      </p:sp>
    </p:spTree>
    <p:extLst>
      <p:ext uri="{BB962C8B-B14F-4D97-AF65-F5344CB8AC3E}">
        <p14:creationId xmlns:p14="http://schemas.microsoft.com/office/powerpoint/2010/main" val="398986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What causes a better healing of burn wounds?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pPr algn="ctr"/>
            <a:r>
              <a:rPr lang="nl-NL" sz="1200" dirty="0"/>
              <a:t>Model </a:t>
            </a:r>
            <a:r>
              <a:rPr lang="nl-NL" sz="1200" dirty="0" err="1"/>
              <a:t>the</a:t>
            </a:r>
            <a:r>
              <a:rPr lang="nl-NL" sz="1200" dirty="0"/>
              <a:t> </a:t>
            </a:r>
            <a:r>
              <a:rPr lang="nl-NL" sz="1200" dirty="0" err="1"/>
              <a:t>healing</a:t>
            </a:r>
            <a:r>
              <a:rPr lang="nl-NL" sz="1200" dirty="0"/>
              <a:t> </a:t>
            </a:r>
            <a:r>
              <a:rPr lang="nl-NL" sz="1200" dirty="0" err="1"/>
              <a:t>process</a:t>
            </a:r>
            <a:r>
              <a:rPr lang="nl-NL" sz="1200" dirty="0"/>
              <a:t> </a:t>
            </a:r>
            <a:r>
              <a:rPr lang="nl-NL" sz="1200" dirty="0" err="1"/>
              <a:t>to</a:t>
            </a:r>
            <a:r>
              <a:rPr lang="nl-NL" sz="1200" dirty="0"/>
              <a:t> </a:t>
            </a:r>
          </a:p>
          <a:p>
            <a:pPr algn="ctr"/>
            <a:r>
              <a:rPr lang="nl-NL" sz="1200" dirty="0" err="1"/>
              <a:t>investigate</a:t>
            </a:r>
            <a:r>
              <a:rPr lang="nl-NL" sz="1200" dirty="0"/>
              <a:t> </a:t>
            </a:r>
            <a:r>
              <a:rPr lang="nl-NL" sz="1200" dirty="0" err="1"/>
              <a:t>how</a:t>
            </a:r>
            <a:r>
              <a:rPr lang="nl-NL" sz="1200" dirty="0"/>
              <a:t> </a:t>
            </a:r>
            <a:r>
              <a:rPr lang="nl-NL" sz="1200" dirty="0" err="1"/>
              <a:t>all</a:t>
            </a:r>
            <a:r>
              <a:rPr lang="nl-NL" sz="1200" dirty="0"/>
              <a:t> </a:t>
            </a:r>
            <a:r>
              <a:rPr lang="nl-NL" sz="1200" dirty="0" err="1"/>
              <a:t>agents</a:t>
            </a:r>
            <a:r>
              <a:rPr lang="nl-NL" sz="1200" dirty="0"/>
              <a:t> are </a:t>
            </a:r>
            <a:r>
              <a:rPr lang="nl-NL" sz="1200" dirty="0" err="1"/>
              <a:t>influencing</a:t>
            </a:r>
            <a:r>
              <a:rPr lang="nl-NL" sz="1200" dirty="0"/>
              <a:t> </a:t>
            </a:r>
            <a:r>
              <a:rPr lang="nl-NL" sz="1200" dirty="0" err="1"/>
              <a:t>each</a:t>
            </a:r>
            <a:r>
              <a:rPr lang="nl-NL" sz="1200" dirty="0"/>
              <a:t> </a:t>
            </a:r>
            <a:r>
              <a:rPr lang="nl-NL" sz="1200" dirty="0" err="1"/>
              <a:t>other</a:t>
            </a: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7</a:t>
            </a:fld>
            <a:endParaRPr lang="nl-NL"/>
          </a:p>
        </p:txBody>
      </p:sp>
    </p:spTree>
    <p:extLst>
      <p:ext uri="{BB962C8B-B14F-4D97-AF65-F5344CB8AC3E}">
        <p14:creationId xmlns:p14="http://schemas.microsoft.com/office/powerpoint/2010/main" val="39566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Perfect skin regeneration of burn wounds remains a challenge. There is still a lack of fundamental understanding of the interactions between different cell types, complex cell </a:t>
            </a:r>
            <a:r>
              <a:rPr lang="en-US" sz="1200" kern="1200" dirty="0" err="1">
                <a:solidFill>
                  <a:schemeClr val="tx1"/>
                </a:solidFill>
                <a:effectLst/>
                <a:latin typeface="+mn-lt"/>
                <a:ea typeface="+mn-ea"/>
                <a:cs typeface="+mn-cs"/>
              </a:rPr>
              <a:t>signalling</a:t>
            </a:r>
            <a:r>
              <a:rPr lang="en-US" sz="1200" kern="1200" dirty="0">
                <a:solidFill>
                  <a:schemeClr val="tx1"/>
                </a:solidFill>
                <a:effectLst/>
                <a:latin typeface="+mn-lt"/>
                <a:ea typeface="+mn-ea"/>
                <a:cs typeface="+mn-cs"/>
              </a:rPr>
              <a:t> networks and mechanical feedback loops during the wound healing process. Previous efforts have focused on constructing dynamic computational frameworks simulating cutaneous wound healing [1,2,3], but have not focused on burn wound healing.  </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dynamic computational models have been used to study the inflammation process in wound healing. </a:t>
            </a:r>
            <a:r>
              <a:rPr lang="en-US" sz="1200" kern="1200" dirty="0" err="1">
                <a:solidFill>
                  <a:schemeClr val="tx1"/>
                </a:solidFill>
                <a:effectLst/>
                <a:latin typeface="+mn-lt"/>
                <a:ea typeface="+mn-ea"/>
                <a:cs typeface="+mn-cs"/>
              </a:rPr>
              <a:t>Presbitero</a:t>
            </a:r>
            <a:r>
              <a:rPr lang="en-US" sz="1200" kern="1200" dirty="0">
                <a:solidFill>
                  <a:schemeClr val="tx1"/>
                </a:solidFill>
                <a:effectLst/>
                <a:latin typeface="+mn-lt"/>
                <a:ea typeface="+mn-ea"/>
                <a:cs typeface="+mn-cs"/>
              </a:rPr>
              <a:t>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lang="nl-N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 simulating the actions and interactions of autonomous agents (both individual or collective entities such as organizations or groups) with a view to assessing their effects on the system as a whole</a:t>
            </a:r>
          </a:p>
          <a:p>
            <a:endParaRPr lang="nl-NL" sz="12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8</a:t>
            </a:fld>
            <a:endParaRPr lang="nl-NL"/>
          </a:p>
        </p:txBody>
      </p:sp>
    </p:spTree>
    <p:extLst>
      <p:ext uri="{BB962C8B-B14F-4D97-AF65-F5344CB8AC3E}">
        <p14:creationId xmlns:p14="http://schemas.microsoft.com/office/powerpoint/2010/main" val="12673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All models talk about validated models of different phases but not linked to the immune system model because came out in 2018. we only need the link </a:t>
            </a:r>
          </a:p>
        </p:txBody>
      </p:sp>
      <p:sp>
        <p:nvSpPr>
          <p:cNvPr id="4" name="Slide Number Placeholder 3"/>
          <p:cNvSpPr>
            <a:spLocks noGrp="1"/>
          </p:cNvSpPr>
          <p:nvPr>
            <p:ph type="sldNum" sz="quarter" idx="5"/>
          </p:nvPr>
        </p:nvSpPr>
        <p:spPr/>
        <p:txBody>
          <a:bodyPr/>
          <a:lstStyle/>
          <a:p>
            <a:fld id="{F924AD4D-05E5-44FD-9C92-6E79E895C1C8}" type="slidenum">
              <a:rPr lang="nl-NL" smtClean="0"/>
              <a:t>9</a:t>
            </a:fld>
            <a:endParaRPr lang="nl-NL"/>
          </a:p>
        </p:txBody>
      </p:sp>
    </p:spTree>
    <p:extLst>
      <p:ext uri="{BB962C8B-B14F-4D97-AF65-F5344CB8AC3E}">
        <p14:creationId xmlns:p14="http://schemas.microsoft.com/office/powerpoint/2010/main" val="410314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B1F5F9F-5DBF-49CA-8AD8-A3CC61AB54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paper and therefore the “tissue” represents the entire body.  It is.  For severe burns, and the </a:t>
            </a:r>
            <a:r>
              <a:rPr lang="en-US" sz="1200" kern="1200" dirty="0" err="1">
                <a:solidFill>
                  <a:schemeClr val="tx1"/>
                </a:solidFill>
                <a:effectLst/>
                <a:latin typeface="+mn-lt"/>
                <a:ea typeface="+mn-ea"/>
                <a:cs typeface="+mn-cs"/>
              </a:rPr>
              <a:t>minimisation</a:t>
            </a:r>
            <a:r>
              <a:rPr lang="en-US" sz="1200" kern="1200" dirty="0">
                <a:solidFill>
                  <a:schemeClr val="tx1"/>
                </a:solidFill>
                <a:effectLst/>
                <a:latin typeface="+mn-lt"/>
                <a:ea typeface="+mn-ea"/>
                <a:cs typeface="+mn-cs"/>
              </a:rPr>
              <a:t> of scarring, we most likely need to introduce a cell agent based model that is coupled to the HIIS model.  There are several interlinked phases of burn wound healing, each phase of the process is dependent on the preceding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action of the IS.  E.g. the ECM cannot be </a:t>
            </a:r>
            <a:r>
              <a:rPr lang="en-US" sz="1200" kern="1200" dirty="0" err="1">
                <a:solidFill>
                  <a:schemeClr val="tx1"/>
                </a:solidFill>
                <a:effectLst/>
                <a:latin typeface="+mn-lt"/>
                <a:ea typeface="+mn-ea"/>
                <a:cs typeface="+mn-cs"/>
              </a:rPr>
              <a:t>remodelled</a:t>
            </a:r>
            <a:r>
              <a:rPr lang="en-US" sz="1200" kern="1200" dirty="0">
                <a:solidFill>
                  <a:schemeClr val="tx1"/>
                </a:solidFill>
                <a:effectLst/>
                <a:latin typeface="+mn-lt"/>
                <a:ea typeface="+mn-ea"/>
                <a:cs typeface="+mn-cs"/>
              </a:rPr>
              <a:t> until there has been sufficient angiogenesis.  </a:t>
            </a:r>
            <a:endParaRPr lang="nl-NL" sz="1200" kern="1200" dirty="0">
              <a:solidFill>
                <a:schemeClr val="tx1"/>
              </a:solidFill>
              <a:effectLst/>
              <a:latin typeface="+mn-lt"/>
              <a:ea typeface="+mn-ea"/>
              <a:cs typeface="+mn-cs"/>
            </a:endParaRPr>
          </a:p>
          <a:p>
            <a:endParaRPr lang="nl-NL" dirty="0"/>
          </a:p>
          <a:p>
            <a:r>
              <a:rPr lang="en-US" sz="1200" kern="1200" dirty="0">
                <a:solidFill>
                  <a:schemeClr val="tx1"/>
                </a:solidFill>
                <a:effectLst/>
                <a:latin typeface="+mn-lt"/>
                <a:ea typeface="+mn-ea"/>
                <a:cs typeface="+mn-cs"/>
              </a:rPr>
              <a:t>suggests ATP and H202 may establish a pro-inflammatory permissive environment to potentiate the recruitment of immune cells into the inflamed tissue.  Some evidence that </a:t>
            </a:r>
            <a:r>
              <a:rPr lang="en-US" sz="1200" kern="1200" dirty="0" err="1">
                <a:solidFill>
                  <a:schemeClr val="tx1"/>
                </a:solidFill>
                <a:effectLst/>
                <a:latin typeface="+mn-lt"/>
                <a:ea typeface="+mn-ea"/>
                <a:cs typeface="+mn-cs"/>
              </a:rPr>
              <a:t>atp</a:t>
            </a:r>
            <a:r>
              <a:rPr lang="en-US" sz="1200" kern="1200" dirty="0">
                <a:solidFill>
                  <a:schemeClr val="tx1"/>
                </a:solidFill>
                <a:effectLst/>
                <a:latin typeface="+mn-lt"/>
                <a:ea typeface="+mn-ea"/>
                <a:cs typeface="+mn-cs"/>
              </a:rPr>
              <a:t> enhances response to attractant by generating a signal amplification loop </a:t>
            </a:r>
            <a:endParaRPr lang="nl-NL" dirty="0"/>
          </a:p>
        </p:txBody>
      </p:sp>
    </p:spTree>
    <p:extLst>
      <p:ext uri="{BB962C8B-B14F-4D97-AF65-F5344CB8AC3E}">
        <p14:creationId xmlns:p14="http://schemas.microsoft.com/office/powerpoint/2010/main" val="264420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the best of our</a:t>
            </a:r>
          </a:p>
          <a:p>
            <a:r>
              <a:rPr lang="en-US" sz="1200" b="0" i="0" u="none" strike="noStrike" kern="1200" baseline="0" dirty="0">
                <a:solidFill>
                  <a:schemeClr val="tx1"/>
                </a:solidFill>
                <a:latin typeface="+mn-lt"/>
                <a:ea typeface="+mn-ea"/>
                <a:cs typeface="+mn-cs"/>
              </a:rPr>
              <a:t>knowledge this is the first numerical model of a complex innate</a:t>
            </a:r>
          </a:p>
          <a:p>
            <a:r>
              <a:rPr lang="en-US" sz="1200" b="0" i="0" u="none" strike="noStrike" kern="1200" baseline="0" dirty="0">
                <a:solidFill>
                  <a:schemeClr val="tx1"/>
                </a:solidFill>
                <a:latin typeface="+mn-lt"/>
                <a:ea typeface="+mn-ea"/>
                <a:cs typeface="+mn-cs"/>
              </a:rPr>
              <a:t>immune response that is quantitatively validated with clinical</a:t>
            </a:r>
          </a:p>
          <a:p>
            <a:r>
              <a:rPr lang="en-US" sz="1200" b="0" i="0" u="none" strike="noStrike" kern="1200" baseline="0" dirty="0">
                <a:solidFill>
                  <a:schemeClr val="tx1"/>
                </a:solidFill>
                <a:latin typeface="+mn-lt"/>
                <a:ea typeface="+mn-ea"/>
                <a:cs typeface="+mn-cs"/>
              </a:rPr>
              <a:t>data. Our work paves the way to a deeper understanding of the</a:t>
            </a:r>
          </a:p>
          <a:p>
            <a:r>
              <a:rPr lang="en-US" sz="1200" b="0" i="0" u="none" strike="noStrike" kern="1200" baseline="0" dirty="0">
                <a:solidFill>
                  <a:schemeClr val="tx1"/>
                </a:solidFill>
                <a:latin typeface="+mn-lt"/>
                <a:ea typeface="+mn-ea"/>
                <a:cs typeface="+mn-cs"/>
              </a:rPr>
              <a:t>immunological mechanisms underpinning this important</a:t>
            </a:r>
          </a:p>
          <a:p>
            <a:r>
              <a:rPr lang="nl-NL" sz="1200" b="0" i="0" u="none" strike="noStrike" kern="1200" baseline="0" dirty="0">
                <a:solidFill>
                  <a:schemeClr val="tx1"/>
                </a:solidFill>
                <a:latin typeface="+mn-lt"/>
                <a:ea typeface="+mn-ea"/>
                <a:cs typeface="+mn-cs"/>
              </a:rPr>
              <a:t>innate immune response to oxidative stress mediated</a:t>
            </a:r>
          </a:p>
          <a:p>
            <a:r>
              <a:rPr lang="nl-NL" sz="1200" b="0" i="0" u="none" strike="noStrike" kern="1200" baseline="0" dirty="0">
                <a:solidFill>
                  <a:schemeClr val="tx1"/>
                </a:solidFill>
                <a:latin typeface="+mn-lt"/>
                <a:ea typeface="+mn-ea"/>
                <a:cs typeface="+mn-cs"/>
              </a:rPr>
              <a:t>inflammation.</a:t>
            </a:r>
            <a:endParaRPr lang="nl-NL" dirty="0"/>
          </a:p>
        </p:txBody>
      </p:sp>
      <p:sp>
        <p:nvSpPr>
          <p:cNvPr id="4" name="Slide Number Placeholder 3"/>
          <p:cNvSpPr>
            <a:spLocks noGrp="1"/>
          </p:cNvSpPr>
          <p:nvPr>
            <p:ph type="sldNum" sz="quarter" idx="5"/>
          </p:nvPr>
        </p:nvSpPr>
        <p:spPr/>
        <p:txBody>
          <a:bodyPr/>
          <a:lstStyle/>
          <a:p>
            <a:fld id="{F924AD4D-05E5-44FD-9C92-6E79E895C1C8}" type="slidenum">
              <a:rPr lang="nl-NL" smtClean="0"/>
              <a:t>11</a:t>
            </a:fld>
            <a:endParaRPr lang="nl-NL"/>
          </a:p>
        </p:txBody>
      </p:sp>
    </p:spTree>
    <p:extLst>
      <p:ext uri="{BB962C8B-B14F-4D97-AF65-F5344CB8AC3E}">
        <p14:creationId xmlns:p14="http://schemas.microsoft.com/office/powerpoint/2010/main" val="36057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98237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389451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72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25684-C550-4FD4-B350-720158561533}" type="datetimeFigureOut">
              <a:rPr lang="nl-NL" smtClean="0"/>
              <a:t>20-5-2019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FA90CF4-DBE5-4599-BC22-A53E302D6B92}" type="slidenum">
              <a:rPr lang="nl-NL" smtClean="0"/>
              <a:t>‹#›</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0327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25684-C550-4FD4-B350-720158561533}" type="datetimeFigureOut">
              <a:rPr lang="nl-NL" smtClean="0"/>
              <a:t>20-5-2019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7877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25684-C550-4FD4-B350-720158561533}" type="datetimeFigureOut">
              <a:rPr lang="nl-NL" smtClean="0"/>
              <a:t>20-5-2019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18166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25684-C550-4FD4-B350-720158561533}" type="datetimeFigureOut">
              <a:rPr lang="nl-NL" smtClean="0"/>
              <a:t>20-5-2019</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28944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A90CF4-DBE5-4599-BC22-A53E302D6B92}" type="slidenum">
              <a:rPr lang="nl-NL" smtClean="0"/>
              <a:t>‹#›</a:t>
            </a:fld>
            <a:endParaRPr lang="nl-NL"/>
          </a:p>
        </p:txBody>
      </p:sp>
    </p:spTree>
    <p:extLst>
      <p:ext uri="{BB962C8B-B14F-4D97-AF65-F5344CB8AC3E}">
        <p14:creationId xmlns:p14="http://schemas.microsoft.com/office/powerpoint/2010/main" val="24180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25684-C550-4FD4-B350-720158561533}" type="datetimeFigureOut">
              <a:rPr lang="nl-NL" smtClean="0"/>
              <a:t>20-5-2019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FA90CF4-DBE5-4599-BC22-A53E302D6B92}" type="slidenum">
              <a:rPr lang="nl-NL" smtClean="0"/>
              <a:t>‹#›</a:t>
            </a:fld>
            <a:endParaRPr lang="nl-NL"/>
          </a:p>
        </p:txBody>
      </p:sp>
    </p:spTree>
    <p:extLst>
      <p:ext uri="{BB962C8B-B14F-4D97-AF65-F5344CB8AC3E}">
        <p14:creationId xmlns:p14="http://schemas.microsoft.com/office/powerpoint/2010/main" val="42014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125684-C550-4FD4-B350-720158561533}" type="datetimeFigureOut">
              <a:rPr lang="nl-NL" smtClean="0"/>
              <a:t>20-5-2019</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A90CF4-DBE5-4599-BC22-A53E302D6B92}" type="slidenum">
              <a:rPr lang="nl-NL" smtClean="0"/>
              <a:t>‹#›</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438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2E-51E3-4966-942B-2ECDFA03D7BE}"/>
              </a:ext>
            </a:extLst>
          </p:cNvPr>
          <p:cNvSpPr>
            <a:spLocks noGrp="1"/>
          </p:cNvSpPr>
          <p:nvPr>
            <p:ph type="ctrTitle" idx="4294967295"/>
          </p:nvPr>
        </p:nvSpPr>
        <p:spPr>
          <a:xfrm>
            <a:off x="1066800" y="524941"/>
            <a:ext cx="10058400" cy="3565525"/>
          </a:xfrm>
        </p:spPr>
        <p:txBody>
          <a:bodyPr/>
          <a:lstStyle/>
          <a:p>
            <a:r>
              <a:rPr lang="nl-NL" b="1" dirty="0"/>
              <a:t>Modelling b</a:t>
            </a:r>
            <a:r>
              <a:rPr lang="nl-NL" sz="4800" b="1" dirty="0">
                <a:solidFill>
                  <a:schemeClr val="tx1">
                    <a:lumMod val="75000"/>
                    <a:lumOff val="25000"/>
                  </a:schemeClr>
                </a:solidFill>
              </a:rPr>
              <a:t>urn wound healing</a:t>
            </a:r>
          </a:p>
        </p:txBody>
      </p:sp>
      <p:sp>
        <p:nvSpPr>
          <p:cNvPr id="4" name="TextBox 3">
            <a:extLst>
              <a:ext uri="{FF2B5EF4-FFF2-40B4-BE49-F238E27FC236}">
                <a16:creationId xmlns:a16="http://schemas.microsoft.com/office/drawing/2014/main" id="{E9D258E2-84AB-4BC4-A3AE-65785729F8DA}"/>
              </a:ext>
            </a:extLst>
          </p:cNvPr>
          <p:cNvSpPr txBox="1"/>
          <p:nvPr/>
        </p:nvSpPr>
        <p:spPr>
          <a:xfrm>
            <a:off x="1166070" y="4665677"/>
            <a:ext cx="1569660" cy="923330"/>
          </a:xfrm>
          <a:prstGeom prst="rect">
            <a:avLst/>
          </a:prstGeom>
          <a:noFill/>
        </p:spPr>
        <p:txBody>
          <a:bodyPr wrap="none" rtlCol="0">
            <a:spAutoFit/>
          </a:bodyPr>
          <a:lstStyle/>
          <a:p>
            <a:r>
              <a:rPr lang="nl-NL" dirty="0">
                <a:solidFill>
                  <a:schemeClr val="bg2">
                    <a:lumMod val="50000"/>
                  </a:schemeClr>
                </a:solidFill>
              </a:rPr>
              <a:t>Mark de Boer	</a:t>
            </a:r>
          </a:p>
          <a:p>
            <a:r>
              <a:rPr lang="nl-NL" dirty="0">
                <a:solidFill>
                  <a:schemeClr val="bg2">
                    <a:lumMod val="50000"/>
                  </a:schemeClr>
                </a:solidFill>
              </a:rPr>
              <a:t>Ben Dickens</a:t>
            </a:r>
          </a:p>
          <a:p>
            <a:endParaRPr lang="nl-NL" dirty="0"/>
          </a:p>
        </p:txBody>
      </p:sp>
      <p:pic>
        <p:nvPicPr>
          <p:cNvPr id="3076" name="Picture 4" descr="Afbeeldingsresultaat voor computer systems">
            <a:extLst>
              <a:ext uri="{FF2B5EF4-FFF2-40B4-BE49-F238E27FC236}">
                <a16:creationId xmlns:a16="http://schemas.microsoft.com/office/drawing/2014/main" id="{5844EA76-C7CA-479A-B2BE-0FBB090F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2338"/>
            <a:ext cx="12481494" cy="4493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B53BC-941A-45E8-96B5-024760EA90C6}"/>
              </a:ext>
            </a:extLst>
          </p:cNvPr>
          <p:cNvCxnSpPr>
            <a:cxnSpLocks/>
          </p:cNvCxnSpPr>
          <p:nvPr/>
        </p:nvCxnSpPr>
        <p:spPr>
          <a:xfrm>
            <a:off x="1166070" y="4090466"/>
            <a:ext cx="718751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612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06658" y="202627"/>
            <a:ext cx="10767289" cy="1449387"/>
          </a:xfrm>
        </p:spPr>
        <p:txBody>
          <a:bodyPr>
            <a:normAutofit fontScale="90000"/>
          </a:bodyPr>
          <a:lstStyle/>
          <a:p>
            <a:br>
              <a:rPr lang="en-US" b="1" i="1" dirty="0"/>
            </a:br>
            <a:r>
              <a:rPr lang="en-US" sz="3600" b="1" dirty="0" err="1"/>
              <a:t>Sloot</a:t>
            </a:r>
            <a:r>
              <a:rPr lang="en-US" sz="3600" b="1" dirty="0"/>
              <a:t> et al. 2018 ~</a:t>
            </a:r>
            <a:br>
              <a:rPr lang="en-US" sz="3600" b="1" i="1" dirty="0">
                <a:solidFill>
                  <a:srgbClr val="00B050"/>
                </a:solidFill>
              </a:rPr>
            </a:br>
            <a:r>
              <a:rPr lang="en-US" sz="3600" dirty="0"/>
              <a:t>Alkaline</a:t>
            </a:r>
            <a:r>
              <a:rPr lang="en-US" sz="3600" dirty="0">
                <a:solidFill>
                  <a:srgbClr val="00B050"/>
                </a:solidFill>
              </a:rPr>
              <a:t> </a:t>
            </a:r>
            <a:r>
              <a:rPr lang="en-US" sz="3600" dirty="0" err="1"/>
              <a:t>Phospatase</a:t>
            </a:r>
            <a:r>
              <a:rPr lang="en-US" sz="3600" dirty="0"/>
              <a:t> and it’s role in the Immune System</a:t>
            </a:r>
            <a:endParaRPr lang="nl-NL" sz="36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1652014"/>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1106658" y="1920470"/>
            <a:ext cx="9728119"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Simulates innate immune system</a:t>
            </a:r>
          </a:p>
          <a:p>
            <a:pPr marL="285750" indent="-285750">
              <a:buClr>
                <a:schemeClr val="accent2"/>
              </a:buClr>
              <a:buFont typeface="Arial" panose="020B0604020202020204" pitchFamily="34" charset="0"/>
              <a:buChar char="•"/>
            </a:pPr>
            <a:r>
              <a:rPr lang="en-US" sz="2400" dirty="0"/>
              <a:t>Models systemic insult (massive amount of ITMs) from multiple sources </a:t>
            </a:r>
          </a:p>
          <a:p>
            <a:pPr marL="285750" indent="-285750">
              <a:buClr>
                <a:schemeClr val="accent2"/>
              </a:buClr>
              <a:buFont typeface="Arial" panose="020B0604020202020204" pitchFamily="34" charset="0"/>
              <a:buChar char="•"/>
            </a:pPr>
            <a:r>
              <a:rPr lang="en-US" sz="2400" dirty="0"/>
              <a:t>Compartmentalized into: liver, blood stream, and tissue</a:t>
            </a:r>
          </a:p>
          <a:p>
            <a:pPr marL="285750" indent="-285750">
              <a:buClr>
                <a:schemeClr val="accent2"/>
              </a:buClr>
              <a:buFont typeface="Arial" panose="020B0604020202020204" pitchFamily="34" charset="0"/>
              <a:buChar char="•"/>
            </a:pPr>
            <a:r>
              <a:rPr lang="en-US" sz="2400" dirty="0"/>
              <a:t>Healing phases are dependent on the preceding </a:t>
            </a:r>
            <a:r>
              <a:rPr lang="en-US" sz="2400" dirty="0" err="1"/>
              <a:t>spatio</a:t>
            </a:r>
            <a:r>
              <a:rPr lang="en-US" sz="2400" dirty="0"/>
              <a:t>-temporal action of the IS</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AP model is already sufficient to predict/protect against organ damage.</a:t>
            </a:r>
          </a:p>
          <a:p>
            <a:pPr marL="285750" indent="-285750">
              <a:buClr>
                <a:schemeClr val="accent2"/>
              </a:buClr>
              <a:buFont typeface="Arial" panose="020B0604020202020204" pitchFamily="34" charset="0"/>
              <a:buChar char="•"/>
            </a:pPr>
            <a:endParaRPr lang="en-US" sz="2400" dirty="0"/>
          </a:p>
        </p:txBody>
      </p:sp>
    </p:spTree>
    <p:extLst>
      <p:ext uri="{BB962C8B-B14F-4D97-AF65-F5344CB8AC3E}">
        <p14:creationId xmlns:p14="http://schemas.microsoft.com/office/powerpoint/2010/main" val="38899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CEEA0-8406-4871-A7C5-83EFFF77CA7B}"/>
              </a:ext>
            </a:extLst>
          </p:cNvPr>
          <p:cNvPicPr>
            <a:picLocks noChangeAspect="1"/>
          </p:cNvPicPr>
          <p:nvPr/>
        </p:nvPicPr>
        <p:blipFill>
          <a:blip r:embed="rId3"/>
          <a:stretch>
            <a:fillRect/>
          </a:stretch>
        </p:blipFill>
        <p:spPr>
          <a:xfrm>
            <a:off x="0" y="265236"/>
            <a:ext cx="8833448" cy="5947387"/>
          </a:xfrm>
          <a:prstGeom prst="rect">
            <a:avLst/>
          </a:prstGeom>
        </p:spPr>
      </p:pic>
      <p:sp>
        <p:nvSpPr>
          <p:cNvPr id="4" name="Rectangle 3">
            <a:extLst>
              <a:ext uri="{FF2B5EF4-FFF2-40B4-BE49-F238E27FC236}">
                <a16:creationId xmlns:a16="http://schemas.microsoft.com/office/drawing/2014/main" id="{C4D46C5E-B7E2-42EE-A5AE-AD5D4004CCDF}"/>
              </a:ext>
            </a:extLst>
          </p:cNvPr>
          <p:cNvSpPr/>
          <p:nvPr/>
        </p:nvSpPr>
        <p:spPr>
          <a:xfrm>
            <a:off x="8626414" y="600274"/>
            <a:ext cx="3565585" cy="4893647"/>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sz="2400" dirty="0"/>
              <a:t>Inflammation Triggering </a:t>
            </a:r>
          </a:p>
          <a:p>
            <a:pPr>
              <a:buClr>
                <a:schemeClr val="accent2"/>
              </a:buClr>
            </a:pPr>
            <a:r>
              <a:rPr lang="en-US" sz="2400" dirty="0"/>
              <a:t>     </a:t>
            </a:r>
            <a:r>
              <a:rPr lang="en-US" sz="2400" dirty="0" err="1"/>
              <a:t>Moeties</a:t>
            </a:r>
            <a:r>
              <a:rPr lang="en-US" sz="2400" dirty="0"/>
              <a:t> (ITMs)</a:t>
            </a:r>
          </a:p>
          <a:p>
            <a:pPr marL="285750" indent="-285750">
              <a:buClr>
                <a:schemeClr val="accent2"/>
              </a:buClr>
              <a:buFont typeface="Arial" panose="020B0604020202020204" pitchFamily="34" charset="0"/>
              <a:buChar char="•"/>
            </a:pPr>
            <a:r>
              <a:rPr lang="en-US" sz="2400" dirty="0"/>
              <a:t>Alkaline Phosphatase</a:t>
            </a:r>
          </a:p>
          <a:p>
            <a:pPr marL="342900" indent="-342900">
              <a:buClr>
                <a:schemeClr val="accent2"/>
              </a:buClr>
              <a:buFont typeface="Arial" panose="020B0604020202020204" pitchFamily="34" charset="0"/>
              <a:buChar char="•"/>
            </a:pPr>
            <a:r>
              <a:rPr lang="en-US" sz="2400" dirty="0"/>
              <a:t>Anti-inflammatory cytokines</a:t>
            </a:r>
          </a:p>
          <a:p>
            <a:pPr marL="342900" indent="-342900">
              <a:buClr>
                <a:schemeClr val="accent2"/>
              </a:buClr>
              <a:buFont typeface="Arial" panose="020B0604020202020204" pitchFamily="34" charset="0"/>
              <a:buChar char="•"/>
            </a:pPr>
            <a:r>
              <a:rPr lang="en-US" sz="2400" dirty="0"/>
              <a:t>Pro-inflammatory cytokines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a:t>
            </a:r>
          </a:p>
          <a:p>
            <a:pPr>
              <a:buClr>
                <a:schemeClr val="accent2"/>
              </a:buClr>
            </a:pPr>
            <a:r>
              <a:rPr lang="en-US" sz="2400" dirty="0"/>
              <a:t>	populations: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Granules</a:t>
            </a:r>
            <a:endParaRPr lang="nl-NL" sz="2400" dirty="0"/>
          </a:p>
        </p:txBody>
      </p:sp>
      <p:sp>
        <p:nvSpPr>
          <p:cNvPr id="5" name="TextBox 4">
            <a:extLst>
              <a:ext uri="{FF2B5EF4-FFF2-40B4-BE49-F238E27FC236}">
                <a16:creationId xmlns:a16="http://schemas.microsoft.com/office/drawing/2014/main" id="{F734F29C-BE6C-4560-80AA-3C81E0C5FDAE}"/>
              </a:ext>
            </a:extLst>
          </p:cNvPr>
          <p:cNvSpPr txBox="1"/>
          <p:nvPr/>
        </p:nvSpPr>
        <p:spPr>
          <a:xfrm>
            <a:off x="8833446" y="3697280"/>
            <a:ext cx="2760456" cy="830997"/>
          </a:xfrm>
          <a:prstGeom prst="rect">
            <a:avLst/>
          </a:prstGeom>
          <a:noFill/>
        </p:spPr>
        <p:txBody>
          <a:bodyPr wrap="square" rtlCol="0">
            <a:spAutoFit/>
          </a:bodyPr>
          <a:lstStyle/>
          <a:p>
            <a:endParaRPr lang="en-US" sz="2400" dirty="0"/>
          </a:p>
          <a:p>
            <a:endParaRPr lang="en-US" sz="2400" dirty="0"/>
          </a:p>
        </p:txBody>
      </p:sp>
    </p:spTree>
    <p:extLst>
      <p:ext uri="{BB962C8B-B14F-4D97-AF65-F5344CB8AC3E}">
        <p14:creationId xmlns:p14="http://schemas.microsoft.com/office/powerpoint/2010/main" val="57436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947428" y="1378454"/>
            <a:ext cx="10767289" cy="1449387"/>
          </a:xfrm>
        </p:spPr>
        <p:txBody>
          <a:bodyPr>
            <a:normAutofit fontScale="90000"/>
          </a:bodyPr>
          <a:lstStyle/>
          <a:p>
            <a:br>
              <a:rPr lang="en-US" b="1" i="1" dirty="0"/>
            </a:br>
            <a:r>
              <a:rPr lang="en-US" b="1" dirty="0"/>
              <a:t>Li et al.  2011 ~</a:t>
            </a:r>
            <a:br>
              <a:rPr lang="en-US" b="1" i="1" dirty="0"/>
            </a:br>
            <a:r>
              <a:rPr lang="en-US" dirty="0" err="1"/>
              <a:t>Biosimulation</a:t>
            </a:r>
            <a:r>
              <a:rPr lang="en-US" dirty="0"/>
              <a:t> of Acute </a:t>
            </a:r>
            <a:r>
              <a:rPr lang="en-US" dirty="0" err="1"/>
              <a:t>Phonotrauma</a:t>
            </a:r>
            <a:r>
              <a:rPr lang="en-US" dirty="0"/>
              <a:t>: an Extended Model</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06658" y="2229095"/>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947428" y="2229095"/>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385785" y="2491515"/>
            <a:ext cx="8633690"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 + synthesis of collagen/elastin (link to contraction) </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Platelets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6331072" y="3666707"/>
            <a:ext cx="3882960" cy="1938992"/>
          </a:xfrm>
          <a:prstGeom prst="rect">
            <a:avLst/>
          </a:prstGeom>
          <a:noFill/>
        </p:spPr>
        <p:txBody>
          <a:bodyPr wrap="square" rtlCol="0">
            <a:spAutoFit/>
          </a:bodyPr>
          <a:lstStyle/>
          <a:p>
            <a:r>
              <a:rPr lang="en-US" sz="2400" dirty="0"/>
              <a:t>Key effector 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nl-NL" sz="2400" dirty="0"/>
              <a:t>/6/8/10</a:t>
            </a:r>
            <a:endParaRPr lang="en-US" sz="2400" dirty="0"/>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a:p>
            <a:pPr marL="342900" indent="-342900">
              <a:buFont typeface="Arial" panose="020B0604020202020204" pitchFamily="34" charset="0"/>
              <a:buChar char="•"/>
            </a:pPr>
            <a:r>
              <a:rPr lang="nl-NL" sz="2400" dirty="0"/>
              <a:t>bFGF</a:t>
            </a:r>
          </a:p>
        </p:txBody>
      </p:sp>
      <p:sp>
        <p:nvSpPr>
          <p:cNvPr id="7" name="TextBox 6">
            <a:extLst>
              <a:ext uri="{FF2B5EF4-FFF2-40B4-BE49-F238E27FC236}">
                <a16:creationId xmlns:a16="http://schemas.microsoft.com/office/drawing/2014/main" id="{2329490F-8FB8-4A65-A267-C303AF87FBBB}"/>
              </a:ext>
            </a:extLst>
          </p:cNvPr>
          <p:cNvSpPr txBox="1"/>
          <p:nvPr/>
        </p:nvSpPr>
        <p:spPr>
          <a:xfrm>
            <a:off x="4416414" y="366670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Elastin</a:t>
            </a:r>
          </a:p>
          <a:p>
            <a:endParaRPr lang="nl-NL" dirty="0"/>
          </a:p>
        </p:txBody>
      </p:sp>
      <p:pic>
        <p:nvPicPr>
          <p:cNvPr id="8" name="Picture 7">
            <a:extLst>
              <a:ext uri="{FF2B5EF4-FFF2-40B4-BE49-F238E27FC236}">
                <a16:creationId xmlns:a16="http://schemas.microsoft.com/office/drawing/2014/main" id="{03586B47-AC02-458C-A997-012831F201E8}"/>
              </a:ext>
            </a:extLst>
          </p:cNvPr>
          <p:cNvPicPr>
            <a:picLocks noChangeAspect="1"/>
          </p:cNvPicPr>
          <p:nvPr/>
        </p:nvPicPr>
        <p:blipFill rotWithShape="1">
          <a:blip r:embed="rId3"/>
          <a:srcRect l="3061" t="25321" r="51285" b="16232"/>
          <a:stretch/>
        </p:blipFill>
        <p:spPr>
          <a:xfrm>
            <a:off x="8656310" y="4560554"/>
            <a:ext cx="3585588" cy="2297446"/>
          </a:xfrm>
          <a:prstGeom prst="rect">
            <a:avLst/>
          </a:prstGeom>
        </p:spPr>
      </p:pic>
    </p:spTree>
    <p:extLst>
      <p:ext uri="{BB962C8B-B14F-4D97-AF65-F5344CB8AC3E}">
        <p14:creationId xmlns:p14="http://schemas.microsoft.com/office/powerpoint/2010/main" val="31818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39E23-234B-4058-A3E9-AF8439A8E2DA}"/>
              </a:ext>
            </a:extLst>
          </p:cNvPr>
          <p:cNvSpPr txBox="1"/>
          <p:nvPr/>
        </p:nvSpPr>
        <p:spPr>
          <a:xfrm>
            <a:off x="6096000" y="1098778"/>
            <a:ext cx="5764696" cy="1631216"/>
          </a:xfrm>
          <a:prstGeom prst="rect">
            <a:avLst/>
          </a:prstGeom>
          <a:noFill/>
        </p:spPr>
        <p:txBody>
          <a:bodyPr wrap="square" rtlCol="0">
            <a:spAutoFit/>
          </a:bodyPr>
          <a:lstStyle/>
          <a:p>
            <a:r>
              <a:rPr lang="en-US" sz="2000" dirty="0"/>
              <a:t>Connected cytokines to fibers</a:t>
            </a:r>
          </a:p>
          <a:p>
            <a:endParaRPr lang="en-US" sz="2000" dirty="0"/>
          </a:p>
          <a:p>
            <a:r>
              <a:rPr lang="en-US" sz="2000" dirty="0"/>
              <a:t>Predicted cell trajectories for platelets, activated neutrophils, activated </a:t>
            </a:r>
            <a:r>
              <a:rPr lang="nl-NL" sz="2000" dirty="0"/>
              <a:t>macrophages and activated fibroblasts.</a:t>
            </a:r>
          </a:p>
        </p:txBody>
      </p:sp>
      <p:pic>
        <p:nvPicPr>
          <p:cNvPr id="5" name="Picture 4">
            <a:extLst>
              <a:ext uri="{FF2B5EF4-FFF2-40B4-BE49-F238E27FC236}">
                <a16:creationId xmlns:a16="http://schemas.microsoft.com/office/drawing/2014/main" id="{0A051553-B63B-4606-97E8-B111F3122939}"/>
              </a:ext>
            </a:extLst>
          </p:cNvPr>
          <p:cNvPicPr>
            <a:picLocks noChangeAspect="1"/>
          </p:cNvPicPr>
          <p:nvPr/>
        </p:nvPicPr>
        <p:blipFill>
          <a:blip r:embed="rId4"/>
          <a:stretch>
            <a:fillRect/>
          </a:stretch>
        </p:blipFill>
        <p:spPr>
          <a:xfrm>
            <a:off x="904875" y="55493"/>
            <a:ext cx="5191125" cy="3009900"/>
          </a:xfrm>
          <a:prstGeom prst="rect">
            <a:avLst/>
          </a:prstGeom>
        </p:spPr>
      </p:pic>
      <p:graphicFrame>
        <p:nvGraphicFramePr>
          <p:cNvPr id="6" name="Object 5">
            <a:extLst>
              <a:ext uri="{FF2B5EF4-FFF2-40B4-BE49-F238E27FC236}">
                <a16:creationId xmlns:a16="http://schemas.microsoft.com/office/drawing/2014/main" id="{556265EA-2346-474F-B313-06911470E3A7}"/>
              </a:ext>
            </a:extLst>
          </p:cNvPr>
          <p:cNvGraphicFramePr>
            <a:graphicFrameLocks noChangeAspect="1"/>
          </p:cNvGraphicFramePr>
          <p:nvPr>
            <p:extLst>
              <p:ext uri="{D42A27DB-BD31-4B8C-83A1-F6EECF244321}">
                <p14:modId xmlns:p14="http://schemas.microsoft.com/office/powerpoint/2010/main" val="322136384"/>
              </p:ext>
            </p:extLst>
          </p:nvPr>
        </p:nvGraphicFramePr>
        <p:xfrm>
          <a:off x="904875" y="3258240"/>
          <a:ext cx="4838700" cy="2962275"/>
        </p:xfrm>
        <a:graphic>
          <a:graphicData uri="http://schemas.openxmlformats.org/presentationml/2006/ole">
            <mc:AlternateContent xmlns:mc="http://schemas.openxmlformats.org/markup-compatibility/2006">
              <mc:Choice xmlns:v="urn:schemas-microsoft-com:vml" Requires="v">
                <p:oleObj spid="_x0000_s1063" name="Bitmapafbeelding" r:id="rId5" imgW="4838760" imgH="2962440" progId="Paint.Picture">
                  <p:embed/>
                </p:oleObj>
              </mc:Choice>
              <mc:Fallback>
                <p:oleObj name="Bitmapafbeelding" r:id="rId5" imgW="4838760" imgH="2962440" progId="Paint.Picture">
                  <p:embed/>
                  <p:pic>
                    <p:nvPicPr>
                      <p:cNvPr id="0" name=""/>
                      <p:cNvPicPr/>
                      <p:nvPr/>
                    </p:nvPicPr>
                    <p:blipFill>
                      <a:blip r:embed="rId6"/>
                      <a:stretch>
                        <a:fillRect/>
                      </a:stretch>
                    </p:blipFill>
                    <p:spPr>
                      <a:xfrm>
                        <a:off x="904875" y="3258240"/>
                        <a:ext cx="4838700" cy="29622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C29F99B-AAD5-4DD4-A01D-B6F3653FADB1}"/>
              </a:ext>
            </a:extLst>
          </p:cNvPr>
          <p:cNvSpPr txBox="1"/>
          <p:nvPr/>
        </p:nvSpPr>
        <p:spPr>
          <a:xfrm>
            <a:off x="6096000" y="4500494"/>
            <a:ext cx="5181600" cy="707886"/>
          </a:xfrm>
          <a:prstGeom prst="rect">
            <a:avLst/>
          </a:prstGeom>
          <a:noFill/>
        </p:spPr>
        <p:txBody>
          <a:bodyPr wrap="square" rtlCol="0">
            <a:spAutoFit/>
          </a:bodyPr>
          <a:lstStyle/>
          <a:p>
            <a:r>
              <a:rPr lang="en-US" sz="2000" dirty="0"/>
              <a:t>Predicted ECM trajectories for new collagen, elastin and hyaluronan</a:t>
            </a:r>
            <a:endParaRPr lang="nl-NL" sz="2000" dirty="0"/>
          </a:p>
        </p:txBody>
      </p:sp>
    </p:spTree>
    <p:extLst>
      <p:ext uri="{BB962C8B-B14F-4D97-AF65-F5344CB8AC3E}">
        <p14:creationId xmlns:p14="http://schemas.microsoft.com/office/powerpoint/2010/main" val="101649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349689" y="1362003"/>
            <a:ext cx="10767289" cy="1449387"/>
          </a:xfrm>
        </p:spPr>
        <p:txBody>
          <a:bodyPr>
            <a:normAutofit fontScale="90000"/>
          </a:bodyPr>
          <a:lstStyle/>
          <a:p>
            <a:br>
              <a:rPr lang="en-US" b="1" i="1" dirty="0"/>
            </a:br>
            <a:r>
              <a:rPr lang="en-US" b="1" dirty="0" err="1"/>
              <a:t>Ziraldo</a:t>
            </a:r>
            <a:r>
              <a:rPr lang="en-US" b="1" dirty="0"/>
              <a:t> et al.  2013 ~</a:t>
            </a:r>
            <a:br>
              <a:rPr lang="en-US" b="1" i="1" dirty="0"/>
            </a:br>
            <a:r>
              <a:rPr lang="en-US" sz="5300" dirty="0"/>
              <a:t>Computational Modeling of Inflammation and Wound Healing </a:t>
            </a:r>
            <a:br>
              <a:rPr lang="en-US" sz="5300"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470684" y="2264113"/>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375100" y="2264113"/>
            <a:ext cx="4403188" cy="4001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sz="2000" dirty="0"/>
          </a:p>
        </p:txBody>
      </p:sp>
      <p:sp>
        <p:nvSpPr>
          <p:cNvPr id="3" name="TextBox 2">
            <a:extLst>
              <a:ext uri="{FF2B5EF4-FFF2-40B4-BE49-F238E27FC236}">
                <a16:creationId xmlns:a16="http://schemas.microsoft.com/office/drawing/2014/main" id="{693DFEA6-4E59-45AE-A4DA-36932E0C7895}"/>
              </a:ext>
            </a:extLst>
          </p:cNvPr>
          <p:cNvSpPr txBox="1"/>
          <p:nvPr/>
        </p:nvSpPr>
        <p:spPr>
          <a:xfrm>
            <a:off x="254302" y="2524319"/>
            <a:ext cx="4644785" cy="3046988"/>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2-Dimensional ABM model</a:t>
            </a:r>
          </a:p>
          <a:p>
            <a:pPr marL="285750" indent="-285750">
              <a:buClr>
                <a:schemeClr val="accent2"/>
              </a:buClr>
              <a:buFont typeface="Arial" panose="020B0604020202020204" pitchFamily="34" charset="0"/>
              <a:buChar char="•"/>
            </a:pPr>
            <a:r>
              <a:rPr lang="en-US" sz="2400" dirty="0"/>
              <a:t>Inflammation</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Endothelial cells</a:t>
            </a:r>
          </a:p>
          <a:p>
            <a:pPr marL="742950" lvl="1" indent="-285750">
              <a:buClr>
                <a:schemeClr val="accent2"/>
              </a:buClr>
              <a:buFont typeface="Arial" panose="020B0604020202020204" pitchFamily="34" charset="0"/>
              <a:buChar char="•"/>
            </a:pPr>
            <a:r>
              <a:rPr lang="en-US" sz="2400" dirty="0"/>
              <a:t>Macrophages</a:t>
            </a:r>
          </a:p>
          <a:p>
            <a:pPr marL="742950" lvl="1" indent="-285750">
              <a:buClr>
                <a:schemeClr val="accent2"/>
              </a:buClr>
              <a:buFont typeface="Arial" panose="020B0604020202020204" pitchFamily="34" charset="0"/>
              <a:buChar char="•"/>
            </a:pPr>
            <a:r>
              <a:rPr lang="en-US" sz="2400" dirty="0"/>
              <a:t>Neutrophils</a:t>
            </a:r>
          </a:p>
          <a:p>
            <a:pPr marL="742950" lvl="1" indent="-285750">
              <a:buClr>
                <a:schemeClr val="accent2"/>
              </a:buClr>
              <a:buFont typeface="Arial" panose="020B0604020202020204" pitchFamily="34" charset="0"/>
              <a:buChar char="•"/>
            </a:pPr>
            <a:r>
              <a:rPr lang="en-US" sz="2400" dirty="0"/>
              <a:t>Fibroblasts</a:t>
            </a:r>
            <a:endParaRPr lang="nl-NL" sz="2400" dirty="0"/>
          </a:p>
        </p:txBody>
      </p:sp>
      <p:sp>
        <p:nvSpPr>
          <p:cNvPr id="6" name="TextBox 5">
            <a:extLst>
              <a:ext uri="{FF2B5EF4-FFF2-40B4-BE49-F238E27FC236}">
                <a16:creationId xmlns:a16="http://schemas.microsoft.com/office/drawing/2014/main" id="{371A2626-FD62-4ABA-A8BD-C8E36A6CEA55}"/>
              </a:ext>
            </a:extLst>
          </p:cNvPr>
          <p:cNvSpPr txBox="1"/>
          <p:nvPr/>
        </p:nvSpPr>
        <p:spPr>
          <a:xfrm>
            <a:off x="4389592" y="3585491"/>
            <a:ext cx="3882960" cy="2308324"/>
          </a:xfrm>
          <a:prstGeom prst="rect">
            <a:avLst/>
          </a:prstGeom>
          <a:noFill/>
        </p:spPr>
        <p:txBody>
          <a:bodyPr wrap="square" rtlCol="0">
            <a:spAutoFit/>
          </a:bodyPr>
          <a:lstStyle/>
          <a:p>
            <a:r>
              <a:rPr lang="en-US" sz="2400" dirty="0"/>
              <a:t>Key effector </a:t>
            </a:r>
          </a:p>
          <a:p>
            <a:r>
              <a:rPr lang="en-US" sz="2400" dirty="0"/>
              <a:t>cytokines :</a:t>
            </a:r>
          </a:p>
          <a:p>
            <a:pPr marL="342900" indent="-342900">
              <a:buFont typeface="Arial" panose="020B0604020202020204" pitchFamily="34" charset="0"/>
              <a:buChar char="•"/>
            </a:pPr>
            <a:r>
              <a:rPr lang="en-US" sz="2400" dirty="0"/>
              <a:t>TNF-</a:t>
            </a:r>
            <a:r>
              <a:rPr lang="el-GR" sz="2400" dirty="0"/>
              <a:t>α</a:t>
            </a:r>
            <a:endParaRPr lang="en-US" sz="2400" dirty="0"/>
          </a:p>
          <a:p>
            <a:pPr marL="342900" indent="-342900">
              <a:buFont typeface="Arial" panose="020B0604020202020204" pitchFamily="34" charset="0"/>
              <a:buChar char="•"/>
            </a:pPr>
            <a:r>
              <a:rPr lang="en-US" sz="2400" dirty="0"/>
              <a:t>IL-1</a:t>
            </a:r>
            <a:r>
              <a:rPr lang="el-GR" sz="2400" dirty="0"/>
              <a:t>β</a:t>
            </a:r>
            <a:endParaRPr lang="en-US" sz="2400" dirty="0"/>
          </a:p>
          <a:p>
            <a:pPr marL="342900" indent="-342900">
              <a:buFont typeface="Arial" panose="020B0604020202020204" pitchFamily="34" charset="0"/>
              <a:buChar char="•"/>
            </a:pPr>
            <a:r>
              <a:rPr lang="en-US" sz="2400" dirty="0"/>
              <a:t>IL-10T</a:t>
            </a:r>
          </a:p>
          <a:p>
            <a:pPr marL="342900" indent="-342900">
              <a:buFont typeface="Arial" panose="020B0604020202020204" pitchFamily="34" charset="0"/>
              <a:buChar char="•"/>
            </a:pPr>
            <a:r>
              <a:rPr lang="en-US" sz="2400" dirty="0"/>
              <a:t>T</a:t>
            </a:r>
            <a:r>
              <a:rPr lang="nl-NL" sz="2400" dirty="0"/>
              <a:t>GF-</a:t>
            </a:r>
            <a:r>
              <a:rPr lang="el-GR" sz="2400" dirty="0"/>
              <a:t>β</a:t>
            </a:r>
            <a:r>
              <a:rPr lang="nl-NL" sz="2400" dirty="0"/>
              <a:t>1</a:t>
            </a:r>
          </a:p>
        </p:txBody>
      </p:sp>
    </p:spTree>
    <p:extLst>
      <p:ext uri="{BB962C8B-B14F-4D97-AF65-F5344CB8AC3E}">
        <p14:creationId xmlns:p14="http://schemas.microsoft.com/office/powerpoint/2010/main" val="2646147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7" y="1737797"/>
            <a:ext cx="10767289" cy="1449387"/>
          </a:xfrm>
        </p:spPr>
        <p:txBody>
          <a:bodyPr>
            <a:normAutofit fontScale="90000"/>
          </a:bodyPr>
          <a:lstStyle/>
          <a:p>
            <a:br>
              <a:rPr lang="en-US" b="1" i="1" dirty="0"/>
            </a:br>
            <a:r>
              <a:rPr lang="en-US" sz="5300" b="1" dirty="0"/>
              <a:t>Boon et al. 2016 ~</a:t>
            </a:r>
            <a:br>
              <a:rPr lang="en-US" sz="5300" dirty="0"/>
            </a:br>
            <a:r>
              <a:rPr lang="en-US" sz="5300" dirty="0"/>
              <a:t>A multi-agent cell-based model for wound contraction</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159667" y="2025869"/>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D60452D-E0FB-45A5-BF31-D426D360A20A}"/>
              </a:ext>
            </a:extLst>
          </p:cNvPr>
          <p:cNvSpPr txBox="1"/>
          <p:nvPr/>
        </p:nvSpPr>
        <p:spPr>
          <a:xfrm>
            <a:off x="1027145" y="2313942"/>
            <a:ext cx="9163852" cy="341632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dirty="0"/>
              <a:t>3-Dimensional multi-agent cell-based hybrid model </a:t>
            </a:r>
          </a:p>
          <a:p>
            <a:pPr marL="285750" indent="-285750">
              <a:buClr>
                <a:schemeClr val="accent2"/>
              </a:buClr>
              <a:buFont typeface="Arial" panose="020B0604020202020204" pitchFamily="34" charset="0"/>
              <a:buChar char="•"/>
            </a:pPr>
            <a:r>
              <a:rPr lang="en-US" sz="2400" dirty="0"/>
              <a:t>Contraction (</a:t>
            </a:r>
            <a:r>
              <a:rPr lang="nl-NL" sz="2400" dirty="0"/>
              <a:t>The mechanical pulling of (myo-)fibroblasts on the ECM)</a:t>
            </a:r>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endParaRPr lang="en-US" sz="2400" dirty="0"/>
          </a:p>
          <a:p>
            <a:pPr marL="285750" indent="-285750">
              <a:buClr>
                <a:schemeClr val="accent2"/>
              </a:buClr>
              <a:buFont typeface="Arial" panose="020B0604020202020204" pitchFamily="34" charset="0"/>
              <a:buChar char="•"/>
            </a:pPr>
            <a:r>
              <a:rPr lang="en-US" sz="2400" dirty="0"/>
              <a:t>Relevant cell populations:</a:t>
            </a:r>
          </a:p>
          <a:p>
            <a:pPr marL="742950" lvl="1" indent="-285750">
              <a:buClr>
                <a:schemeClr val="accent2"/>
              </a:buClr>
              <a:buFont typeface="Arial" panose="020B0604020202020204" pitchFamily="34" charset="0"/>
              <a:buChar char="•"/>
            </a:pPr>
            <a:r>
              <a:rPr lang="en-US" sz="2400" dirty="0"/>
              <a:t>Leukocytes (to simplify) </a:t>
            </a:r>
          </a:p>
          <a:p>
            <a:pPr marL="742950" lvl="1" indent="-285750">
              <a:buClr>
                <a:schemeClr val="accent2"/>
              </a:buClr>
              <a:buFont typeface="Arial" panose="020B0604020202020204" pitchFamily="34" charset="0"/>
              <a:buChar char="•"/>
            </a:pPr>
            <a:r>
              <a:rPr lang="en-US" sz="2400" dirty="0"/>
              <a:t>Fibroblasts</a:t>
            </a:r>
          </a:p>
          <a:p>
            <a:pPr marL="742950" lvl="1" indent="-285750">
              <a:buClr>
                <a:schemeClr val="accent2"/>
              </a:buClr>
              <a:buFont typeface="Arial" panose="020B0604020202020204" pitchFamily="34" charset="0"/>
              <a:buChar char="•"/>
            </a:pPr>
            <a:r>
              <a:rPr lang="nl-NL" sz="2400" dirty="0"/>
              <a:t>myofibroblasts</a:t>
            </a:r>
          </a:p>
        </p:txBody>
      </p:sp>
      <p:sp>
        <p:nvSpPr>
          <p:cNvPr id="7" name="TextBox 6">
            <a:extLst>
              <a:ext uri="{FF2B5EF4-FFF2-40B4-BE49-F238E27FC236}">
                <a16:creationId xmlns:a16="http://schemas.microsoft.com/office/drawing/2014/main" id="{0E2E70F5-201A-4550-9772-B30EBD9D764E}"/>
              </a:ext>
            </a:extLst>
          </p:cNvPr>
          <p:cNvSpPr txBox="1"/>
          <p:nvPr/>
        </p:nvSpPr>
        <p:spPr>
          <a:xfrm>
            <a:off x="8249517" y="4152034"/>
            <a:ext cx="3809961" cy="2308324"/>
          </a:xfrm>
          <a:prstGeom prst="rect">
            <a:avLst/>
          </a:prstGeom>
          <a:noFill/>
        </p:spPr>
        <p:txBody>
          <a:bodyPr wrap="square" rtlCol="0">
            <a:spAutoFit/>
          </a:bodyPr>
          <a:lstStyle/>
          <a:p>
            <a:r>
              <a:rPr lang="en-US" sz="2400" dirty="0"/>
              <a:t>Key effector Cytokines/ Chemokines :</a:t>
            </a:r>
          </a:p>
          <a:p>
            <a:pPr marL="342900" indent="-342900">
              <a:buClr>
                <a:schemeClr val="accent2"/>
              </a:buClr>
              <a:buFont typeface="Arial" panose="020B0604020202020204" pitchFamily="34" charset="0"/>
              <a:buChar char="•"/>
            </a:pPr>
            <a:r>
              <a:rPr lang="en-US" sz="2400" dirty="0" err="1"/>
              <a:t>tPA</a:t>
            </a:r>
            <a:endParaRPr lang="en-US" sz="2400" dirty="0"/>
          </a:p>
          <a:p>
            <a:pPr marL="342900" indent="-342900">
              <a:buClr>
                <a:schemeClr val="accent2"/>
              </a:buClr>
              <a:buFont typeface="Arial" panose="020B0604020202020204" pitchFamily="34" charset="0"/>
              <a:buChar char="•"/>
            </a:pPr>
            <a:r>
              <a:rPr lang="en-US" sz="2400" dirty="0"/>
              <a:t>PDGF </a:t>
            </a:r>
          </a:p>
          <a:p>
            <a:pPr marL="342900" indent="-342900">
              <a:buClr>
                <a:schemeClr val="accent2"/>
              </a:buClr>
              <a:buFont typeface="Arial" panose="020B0604020202020204" pitchFamily="34" charset="0"/>
              <a:buChar char="•"/>
            </a:pPr>
            <a:r>
              <a:rPr lang="en-US" sz="2400" dirty="0"/>
              <a:t>TGF-</a:t>
            </a:r>
            <a:r>
              <a:rPr lang="el-GR" sz="2400" dirty="0"/>
              <a:t>β</a:t>
            </a:r>
            <a:r>
              <a:rPr lang="en-US" sz="2400" dirty="0"/>
              <a:t> </a:t>
            </a:r>
          </a:p>
          <a:p>
            <a:pPr marL="342900" indent="-342900">
              <a:buFont typeface="Arial" panose="020B0604020202020204" pitchFamily="34" charset="0"/>
              <a:buChar char="•"/>
            </a:pPr>
            <a:endParaRPr lang="nl-NL" sz="2400" dirty="0"/>
          </a:p>
        </p:txBody>
      </p:sp>
      <p:sp>
        <p:nvSpPr>
          <p:cNvPr id="3" name="TextBox 2">
            <a:extLst>
              <a:ext uri="{FF2B5EF4-FFF2-40B4-BE49-F238E27FC236}">
                <a16:creationId xmlns:a16="http://schemas.microsoft.com/office/drawing/2014/main" id="{18A00BB4-7E5C-4BD4-A4A4-8AC8FC568EAE}"/>
              </a:ext>
            </a:extLst>
          </p:cNvPr>
          <p:cNvSpPr txBox="1"/>
          <p:nvPr/>
        </p:nvSpPr>
        <p:spPr>
          <a:xfrm>
            <a:off x="5609071" y="4178827"/>
            <a:ext cx="1544654" cy="1477328"/>
          </a:xfrm>
          <a:prstGeom prst="rect">
            <a:avLst/>
          </a:prstGeom>
          <a:noFill/>
        </p:spPr>
        <p:txBody>
          <a:bodyPr wrap="none" rtlCol="0">
            <a:spAutoFit/>
          </a:bodyPr>
          <a:lstStyle/>
          <a:p>
            <a:r>
              <a:rPr lang="nl-NL" sz="2400" dirty="0"/>
              <a:t>Fibres</a:t>
            </a:r>
            <a:r>
              <a:rPr lang="nl-NL" dirty="0"/>
              <a:t>:</a:t>
            </a:r>
          </a:p>
          <a:p>
            <a:pPr marL="285750" indent="-285750">
              <a:buClr>
                <a:schemeClr val="accent2"/>
              </a:buClr>
              <a:buFont typeface="Arial" panose="020B0604020202020204" pitchFamily="34" charset="0"/>
              <a:buChar char="•"/>
            </a:pPr>
            <a:r>
              <a:rPr lang="nl-NL" sz="2400" dirty="0"/>
              <a:t>Collagen</a:t>
            </a:r>
          </a:p>
          <a:p>
            <a:pPr marL="285750" indent="-285750">
              <a:buClr>
                <a:schemeClr val="accent2"/>
              </a:buClr>
              <a:buFont typeface="Arial" panose="020B0604020202020204" pitchFamily="34" charset="0"/>
              <a:buChar char="•"/>
            </a:pPr>
            <a:r>
              <a:rPr lang="nl-NL" sz="2400" dirty="0"/>
              <a:t>Fibrin</a:t>
            </a:r>
          </a:p>
          <a:p>
            <a:endParaRPr lang="nl-NL" dirty="0"/>
          </a:p>
        </p:txBody>
      </p:sp>
    </p:spTree>
    <p:extLst>
      <p:ext uri="{BB962C8B-B14F-4D97-AF65-F5344CB8AC3E}">
        <p14:creationId xmlns:p14="http://schemas.microsoft.com/office/powerpoint/2010/main" val="3107393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91A03-DEA9-49E9-9E67-56AB7BF9E965}"/>
              </a:ext>
            </a:extLst>
          </p:cNvPr>
          <p:cNvPicPr>
            <a:picLocks noChangeAspect="1"/>
          </p:cNvPicPr>
          <p:nvPr/>
        </p:nvPicPr>
        <p:blipFill>
          <a:blip r:embed="rId2"/>
          <a:stretch>
            <a:fillRect/>
          </a:stretch>
        </p:blipFill>
        <p:spPr>
          <a:xfrm>
            <a:off x="715618" y="336154"/>
            <a:ext cx="6598580" cy="5521307"/>
          </a:xfrm>
          <a:prstGeom prst="rect">
            <a:avLst/>
          </a:prstGeom>
        </p:spPr>
      </p:pic>
      <p:sp>
        <p:nvSpPr>
          <p:cNvPr id="3" name="TextBox 2">
            <a:extLst>
              <a:ext uri="{FF2B5EF4-FFF2-40B4-BE49-F238E27FC236}">
                <a16:creationId xmlns:a16="http://schemas.microsoft.com/office/drawing/2014/main" id="{33B39E23-234B-4058-A3E9-AF8439A8E2DA}"/>
              </a:ext>
            </a:extLst>
          </p:cNvPr>
          <p:cNvSpPr txBox="1"/>
          <p:nvPr/>
        </p:nvSpPr>
        <p:spPr>
          <a:xfrm>
            <a:off x="8507896" y="622851"/>
            <a:ext cx="2703443" cy="1569660"/>
          </a:xfrm>
          <a:prstGeom prst="rect">
            <a:avLst/>
          </a:prstGeom>
          <a:noFill/>
        </p:spPr>
        <p:txBody>
          <a:bodyPr wrap="square" rtlCol="0">
            <a:spAutoFit/>
          </a:bodyPr>
          <a:lstStyle/>
          <a:p>
            <a:r>
              <a:rPr lang="nl-NL" sz="2400" dirty="0"/>
              <a:t>3D Fibrin profiles </a:t>
            </a:r>
            <a:r>
              <a:rPr lang="en-US" sz="2400" dirty="0"/>
              <a:t>at consecutive times for t=0h, t=1h, t=2h and t=5 h. </a:t>
            </a:r>
            <a:endParaRPr lang="nl-NL" sz="2400" dirty="0"/>
          </a:p>
        </p:txBody>
      </p:sp>
      <p:sp>
        <p:nvSpPr>
          <p:cNvPr id="4" name="TextBox 3">
            <a:extLst>
              <a:ext uri="{FF2B5EF4-FFF2-40B4-BE49-F238E27FC236}">
                <a16:creationId xmlns:a16="http://schemas.microsoft.com/office/drawing/2014/main" id="{A32E5AE0-D141-476A-8FFD-11ADBB1293FB}"/>
              </a:ext>
            </a:extLst>
          </p:cNvPr>
          <p:cNvSpPr txBox="1"/>
          <p:nvPr/>
        </p:nvSpPr>
        <p:spPr>
          <a:xfrm>
            <a:off x="8507896" y="2912141"/>
            <a:ext cx="3604385" cy="461665"/>
          </a:xfrm>
          <a:prstGeom prst="rect">
            <a:avLst/>
          </a:prstGeom>
          <a:noFill/>
        </p:spPr>
        <p:txBody>
          <a:bodyPr wrap="none" rtlCol="0">
            <a:spAutoFit/>
          </a:bodyPr>
          <a:lstStyle/>
          <a:p>
            <a:r>
              <a:rPr lang="nl-NL" sz="2400" dirty="0"/>
              <a:t>Also for Collagen/TGF, etc...</a:t>
            </a:r>
          </a:p>
        </p:txBody>
      </p:sp>
    </p:spTree>
    <p:extLst>
      <p:ext uri="{BB962C8B-B14F-4D97-AF65-F5344CB8AC3E}">
        <p14:creationId xmlns:p14="http://schemas.microsoft.com/office/powerpoint/2010/main" val="210177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0580-4D3A-44DA-AC07-EFD98A23FAE7}"/>
              </a:ext>
            </a:extLst>
          </p:cNvPr>
          <p:cNvPicPr>
            <a:picLocks noChangeAspect="1"/>
          </p:cNvPicPr>
          <p:nvPr/>
        </p:nvPicPr>
        <p:blipFill>
          <a:blip r:embed="rId3"/>
          <a:stretch>
            <a:fillRect/>
          </a:stretch>
        </p:blipFill>
        <p:spPr>
          <a:xfrm>
            <a:off x="792438" y="1388165"/>
            <a:ext cx="4829175" cy="3657600"/>
          </a:xfrm>
          <a:prstGeom prst="rect">
            <a:avLst/>
          </a:prstGeom>
        </p:spPr>
      </p:pic>
      <p:sp>
        <p:nvSpPr>
          <p:cNvPr id="3" name="TextBox 2">
            <a:extLst>
              <a:ext uri="{FF2B5EF4-FFF2-40B4-BE49-F238E27FC236}">
                <a16:creationId xmlns:a16="http://schemas.microsoft.com/office/drawing/2014/main" id="{423C13FF-0A7B-409C-B8F6-423AE556F3AF}"/>
              </a:ext>
            </a:extLst>
          </p:cNvPr>
          <p:cNvSpPr txBox="1"/>
          <p:nvPr/>
        </p:nvSpPr>
        <p:spPr>
          <a:xfrm>
            <a:off x="6520099" y="1442904"/>
            <a:ext cx="4534935" cy="1569660"/>
          </a:xfrm>
          <a:prstGeom prst="rect">
            <a:avLst/>
          </a:prstGeom>
          <a:noFill/>
        </p:spPr>
        <p:txBody>
          <a:bodyPr wrap="square" rtlCol="0">
            <a:spAutoFit/>
          </a:bodyPr>
          <a:lstStyle/>
          <a:p>
            <a:r>
              <a:rPr lang="en-US" sz="2400" dirty="0"/>
              <a:t>One of the most problematic issues regarding severe burns or deep wounds is the permanent contraction of the wound.</a:t>
            </a:r>
          </a:p>
        </p:txBody>
      </p:sp>
      <p:sp>
        <p:nvSpPr>
          <p:cNvPr id="5" name="TextBox 4">
            <a:extLst>
              <a:ext uri="{FF2B5EF4-FFF2-40B4-BE49-F238E27FC236}">
                <a16:creationId xmlns:a16="http://schemas.microsoft.com/office/drawing/2014/main" id="{9207461F-B69B-4FBC-AA59-2BD1BA3E30F8}"/>
              </a:ext>
            </a:extLst>
          </p:cNvPr>
          <p:cNvSpPr txBox="1"/>
          <p:nvPr/>
        </p:nvSpPr>
        <p:spPr>
          <a:xfrm>
            <a:off x="6520099" y="4214768"/>
            <a:ext cx="4393970" cy="830997"/>
          </a:xfrm>
          <a:prstGeom prst="rect">
            <a:avLst/>
          </a:prstGeom>
          <a:noFill/>
        </p:spPr>
        <p:txBody>
          <a:bodyPr wrap="square" rtlCol="0">
            <a:spAutoFit/>
          </a:bodyPr>
          <a:lstStyle/>
          <a:p>
            <a:r>
              <a:rPr lang="nl-NL" sz="2400" dirty="0"/>
              <a:t>Influence of ‘Cell Force’ on the normalized wound area</a:t>
            </a:r>
          </a:p>
        </p:txBody>
      </p:sp>
    </p:spTree>
    <p:extLst>
      <p:ext uri="{BB962C8B-B14F-4D97-AF65-F5344CB8AC3E}">
        <p14:creationId xmlns:p14="http://schemas.microsoft.com/office/powerpoint/2010/main" val="197168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159666" y="1737797"/>
            <a:ext cx="10767289" cy="1449387"/>
          </a:xfrm>
        </p:spPr>
        <p:txBody>
          <a:bodyPr>
            <a:normAutofit fontScale="90000"/>
          </a:bodyPr>
          <a:lstStyle/>
          <a:p>
            <a:br>
              <a:rPr lang="en-US" b="1" i="1" dirty="0"/>
            </a:br>
            <a:r>
              <a:rPr lang="en-US" sz="5300" b="1" dirty="0" err="1"/>
              <a:t>Tepole</a:t>
            </a:r>
            <a:r>
              <a:rPr lang="en-US" sz="5300" b="1" dirty="0"/>
              <a:t> et al. 2017 ~</a:t>
            </a:r>
            <a:br>
              <a:rPr lang="en-US" sz="5300" dirty="0"/>
            </a:br>
            <a:r>
              <a:rPr lang="en-US" sz="5300" dirty="0"/>
              <a:t>Computational systems mechanobiology of Wound Healing</a:t>
            </a:r>
            <a:br>
              <a:rPr lang="nl-NL" sz="5400" dirty="0"/>
            </a:br>
            <a:br>
              <a:rPr lang="en-US" b="1" i="1" dirty="0"/>
            </a:br>
            <a:endParaRPr lang="nl-NL"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288850" y="2042597"/>
            <a:ext cx="9163853"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A3CE2097-9055-46D4-BB9D-6469006A15C5}"/>
              </a:ext>
            </a:extLst>
          </p:cNvPr>
          <p:cNvSpPr txBox="1"/>
          <p:nvPr/>
        </p:nvSpPr>
        <p:spPr>
          <a:xfrm>
            <a:off x="1288850" y="1953172"/>
            <a:ext cx="4403188" cy="707886"/>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p:txBody>
      </p:sp>
      <p:sp>
        <p:nvSpPr>
          <p:cNvPr id="11" name="TextBox 10">
            <a:extLst>
              <a:ext uri="{FF2B5EF4-FFF2-40B4-BE49-F238E27FC236}">
                <a16:creationId xmlns:a16="http://schemas.microsoft.com/office/drawing/2014/main" id="{81E6AB93-45B9-46E2-B3B1-0A7167A7747C}"/>
              </a:ext>
            </a:extLst>
          </p:cNvPr>
          <p:cNvSpPr txBox="1"/>
          <p:nvPr/>
        </p:nvSpPr>
        <p:spPr>
          <a:xfrm>
            <a:off x="1159666" y="2132023"/>
            <a:ext cx="81898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2-Dimensional EBM model</a:t>
            </a:r>
          </a:p>
          <a:p>
            <a:pPr marL="285750" indent="-285750">
              <a:buFont typeface="Arial" panose="020B0604020202020204" pitchFamily="34" charset="0"/>
              <a:buChar char="•"/>
            </a:pPr>
            <a:r>
              <a:rPr lang="nl-NL" sz="2400" dirty="0"/>
              <a:t>Modeling Angiogenesis, Contraction and Re-epithelialization</a:t>
            </a:r>
          </a:p>
          <a:p>
            <a:pPr marL="285750" indent="-285750">
              <a:buFont typeface="Arial" panose="020B0604020202020204" pitchFamily="34" charset="0"/>
              <a:buChar char="•"/>
            </a:pPr>
            <a:endParaRPr lang="en-US" sz="2400" dirty="0"/>
          </a:p>
          <a:p>
            <a:r>
              <a:rPr lang="en-US" sz="2400" dirty="0"/>
              <a:t>Relevant cell populations:</a:t>
            </a:r>
          </a:p>
          <a:p>
            <a:pPr marL="285750" indent="-285750">
              <a:buFont typeface="Arial" panose="020B0604020202020204" pitchFamily="34" charset="0"/>
              <a:buChar char="•"/>
            </a:pPr>
            <a:r>
              <a:rPr lang="en-US" sz="2400" dirty="0"/>
              <a:t>Endothelial cells</a:t>
            </a:r>
          </a:p>
          <a:p>
            <a:pPr marL="285750" indent="-285750">
              <a:buFont typeface="Arial" panose="020B0604020202020204" pitchFamily="34" charset="0"/>
              <a:buChar char="•"/>
            </a:pPr>
            <a:r>
              <a:rPr lang="en-US" sz="2400" dirty="0"/>
              <a:t>Macrophages</a:t>
            </a:r>
          </a:p>
          <a:p>
            <a:pPr marL="285750" indent="-285750">
              <a:buFont typeface="Arial" panose="020B0604020202020204" pitchFamily="34" charset="0"/>
              <a:buChar char="•"/>
            </a:pPr>
            <a:r>
              <a:rPr lang="en-US" sz="2400" dirty="0"/>
              <a:t>Fibroblasts </a:t>
            </a:r>
          </a:p>
          <a:p>
            <a:pPr marL="285750" indent="-285750">
              <a:buFont typeface="Arial" panose="020B0604020202020204" pitchFamily="34" charset="0"/>
              <a:buChar char="•"/>
            </a:pPr>
            <a:r>
              <a:rPr lang="en-US" sz="2400" dirty="0"/>
              <a:t>Myofibroblasts </a:t>
            </a:r>
          </a:p>
          <a:p>
            <a:pPr marL="285750" indent="-285750">
              <a:buFont typeface="Arial" panose="020B0604020202020204" pitchFamily="34" charset="0"/>
              <a:buChar char="•"/>
            </a:pPr>
            <a:r>
              <a:rPr lang="en-US" sz="2400" dirty="0"/>
              <a:t>Keratinocytes</a:t>
            </a:r>
            <a:endParaRPr lang="nl-NL" sz="2400" dirty="0"/>
          </a:p>
        </p:txBody>
      </p:sp>
      <p:sp>
        <p:nvSpPr>
          <p:cNvPr id="3" name="TextBox 2">
            <a:extLst>
              <a:ext uri="{FF2B5EF4-FFF2-40B4-BE49-F238E27FC236}">
                <a16:creationId xmlns:a16="http://schemas.microsoft.com/office/drawing/2014/main" id="{794B2459-E5B4-422E-BF43-28A81D400542}"/>
              </a:ext>
            </a:extLst>
          </p:cNvPr>
          <p:cNvSpPr txBox="1"/>
          <p:nvPr/>
        </p:nvSpPr>
        <p:spPr>
          <a:xfrm>
            <a:off x="6096000" y="3670817"/>
            <a:ext cx="4556143" cy="1846659"/>
          </a:xfrm>
          <a:prstGeom prst="rect">
            <a:avLst/>
          </a:prstGeom>
          <a:noFill/>
        </p:spPr>
        <p:txBody>
          <a:bodyPr wrap="square" rtlCol="0">
            <a:spAutoFit/>
          </a:bodyPr>
          <a:lstStyle/>
          <a:p>
            <a:r>
              <a:rPr lang="en-US" sz="2400" dirty="0"/>
              <a:t>Key effector cytokines:</a:t>
            </a:r>
          </a:p>
          <a:p>
            <a:pPr marL="342900" indent="-342900">
              <a:buFont typeface="Arial" panose="020B0604020202020204" pitchFamily="34" charset="0"/>
              <a:buChar char="•"/>
            </a:pPr>
            <a:r>
              <a:rPr lang="en-US" sz="2400" dirty="0"/>
              <a:t>TGF-</a:t>
            </a:r>
            <a:r>
              <a:rPr lang="el-GR" sz="2400" dirty="0"/>
              <a:t>α</a:t>
            </a:r>
            <a:endParaRPr lang="en-US" sz="2400" dirty="0"/>
          </a:p>
          <a:p>
            <a:pPr marL="342900" indent="-342900">
              <a:buFont typeface="Arial" panose="020B0604020202020204" pitchFamily="34" charset="0"/>
              <a:buChar char="•"/>
            </a:pPr>
            <a:r>
              <a:rPr lang="en-US" sz="2400" dirty="0"/>
              <a:t>FGF-7</a:t>
            </a:r>
          </a:p>
          <a:p>
            <a:pPr marL="342900" indent="-342900">
              <a:buFont typeface="Arial" panose="020B0604020202020204" pitchFamily="34" charset="0"/>
              <a:buChar char="•"/>
            </a:pPr>
            <a:r>
              <a:rPr lang="en-US" sz="2400" dirty="0"/>
              <a:t>DGF</a:t>
            </a:r>
          </a:p>
          <a:p>
            <a:endParaRPr lang="nl-NL" dirty="0"/>
          </a:p>
        </p:txBody>
      </p:sp>
      <p:sp>
        <p:nvSpPr>
          <p:cNvPr id="4" name="TextBox 3">
            <a:extLst>
              <a:ext uri="{FF2B5EF4-FFF2-40B4-BE49-F238E27FC236}">
                <a16:creationId xmlns:a16="http://schemas.microsoft.com/office/drawing/2014/main" id="{05758C78-6EC6-46A2-BD14-C2F515B33589}"/>
              </a:ext>
            </a:extLst>
          </p:cNvPr>
          <p:cNvSpPr txBox="1"/>
          <p:nvPr/>
        </p:nvSpPr>
        <p:spPr>
          <a:xfrm>
            <a:off x="8201888" y="4024849"/>
            <a:ext cx="1752916" cy="1477328"/>
          </a:xfrm>
          <a:prstGeom prst="rect">
            <a:avLst/>
          </a:prstGeom>
          <a:noFill/>
        </p:spPr>
        <p:txBody>
          <a:bodyPr wrap="none" rtlCol="0">
            <a:spAutoFit/>
          </a:bodyPr>
          <a:lstStyle/>
          <a:p>
            <a:pPr marL="285750" indent="-285750">
              <a:buFont typeface="Arial" panose="020B0604020202020204" pitchFamily="34" charset="0"/>
              <a:buChar char="•"/>
            </a:pPr>
            <a:r>
              <a:rPr lang="nl-NL" sz="2400" dirty="0"/>
              <a:t>TGF-</a:t>
            </a:r>
            <a:r>
              <a:rPr lang="el-GR" sz="2400" dirty="0"/>
              <a:t>β</a:t>
            </a:r>
            <a:r>
              <a:rPr lang="nl-NL" sz="2400" dirty="0"/>
              <a:t>1</a:t>
            </a:r>
          </a:p>
          <a:p>
            <a:pPr marL="285750" indent="-285750">
              <a:buFont typeface="Arial" panose="020B0604020202020204" pitchFamily="34" charset="0"/>
              <a:buChar char="•"/>
            </a:pPr>
            <a:r>
              <a:rPr lang="nl-NL" sz="2400" dirty="0"/>
              <a:t>FGF(1,2,4)</a:t>
            </a:r>
          </a:p>
          <a:p>
            <a:pPr marL="285750" indent="-285750">
              <a:buFont typeface="Arial" panose="020B0604020202020204" pitchFamily="34" charset="0"/>
              <a:buChar char="•"/>
            </a:pPr>
            <a:r>
              <a:rPr lang="nl-NL" sz="2400" dirty="0"/>
              <a:t>VEGF</a:t>
            </a:r>
          </a:p>
          <a:p>
            <a:endParaRPr lang="nl-NL" dirty="0"/>
          </a:p>
        </p:txBody>
      </p:sp>
    </p:spTree>
    <p:extLst>
      <p:ext uri="{BB962C8B-B14F-4D97-AF65-F5344CB8AC3E}">
        <p14:creationId xmlns:p14="http://schemas.microsoft.com/office/powerpoint/2010/main" val="176365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40283ABC-7ABA-4D90-AA8F-CCA92628E73B}"/>
              </a:ext>
            </a:extLst>
          </p:cNvPr>
          <p:cNvSpPr/>
          <p:nvPr/>
        </p:nvSpPr>
        <p:spPr>
          <a:xfrm>
            <a:off x="610500" y="362660"/>
            <a:ext cx="10971000" cy="522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a:t>What is the link between the innate immune system model and the wound healing process?</a:t>
            </a:r>
            <a:endParaRPr lang="nl-NL" sz="2400" b="1" dirty="0"/>
          </a:p>
          <a:p>
            <a:pPr>
              <a:lnSpc>
                <a:spcPct val="100000"/>
              </a:lnSpc>
            </a:pPr>
            <a:endParaRPr lang="en-US" dirty="0"/>
          </a:p>
          <a:p>
            <a:pPr>
              <a:lnSpc>
                <a:spcPct val="100000"/>
              </a:lnSpc>
            </a:pPr>
            <a:r>
              <a:rPr lang="en-US" b="1" dirty="0"/>
              <a:t>No </a:t>
            </a:r>
            <a:r>
              <a:rPr lang="en-US" dirty="0"/>
              <a:t>other papers have modeled this relationship</a:t>
            </a:r>
          </a:p>
          <a:p>
            <a:pPr>
              <a:lnSpc>
                <a:spcPct val="100000"/>
              </a:lnSpc>
            </a:pPr>
            <a:endParaRPr lang="en-US" dirty="0"/>
          </a:p>
          <a:p>
            <a:pPr>
              <a:lnSpc>
                <a:spcPct val="100000"/>
              </a:lnSpc>
            </a:pPr>
            <a:r>
              <a:rPr lang="en-US" dirty="0"/>
              <a:t>Several</a:t>
            </a:r>
            <a:r>
              <a:rPr lang="en-US" b="0" strike="noStrike" spc="-1" dirty="0">
                <a:solidFill>
                  <a:srgbClr val="000000"/>
                </a:solidFill>
                <a:latin typeface="Arial"/>
                <a:ea typeface="Calibri"/>
              </a:rPr>
              <a:t> </a:t>
            </a:r>
            <a:r>
              <a:rPr lang="en-US" dirty="0"/>
              <a:t>validated models simulate </a:t>
            </a:r>
            <a:r>
              <a:rPr lang="en-US" b="1" dirty="0"/>
              <a:t>one/two phases </a:t>
            </a:r>
            <a:r>
              <a:rPr lang="en-US" dirty="0"/>
              <a:t>of wound healing.</a:t>
            </a:r>
          </a:p>
          <a:p>
            <a:pPr>
              <a:lnSpc>
                <a:spcPct val="100000"/>
              </a:lnSpc>
            </a:pPr>
            <a:r>
              <a:rPr lang="en-US" dirty="0"/>
              <a:t>These models only consider the immune system </a:t>
            </a:r>
            <a:r>
              <a:rPr lang="en-US" b="1" dirty="0"/>
              <a:t>indirectly</a:t>
            </a:r>
            <a:r>
              <a:rPr lang="en-US" dirty="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dirty="0"/>
          </a:p>
          <a:p>
            <a:pPr>
              <a:lnSpc>
                <a:spcPct val="100000"/>
              </a:lnSpc>
            </a:pPr>
            <a:r>
              <a:rPr lang="en-US" dirty="0"/>
              <a:t>Using the same cell populations as the immune system model, </a:t>
            </a:r>
          </a:p>
          <a:p>
            <a:pPr lvl="1"/>
            <a:r>
              <a:rPr lang="en-US" dirty="0"/>
              <a:t>	e.g. pro/anti inflammatory cytokines, activated/resting leukocytes, etc.  </a:t>
            </a:r>
          </a:p>
          <a:p>
            <a:pPr>
              <a:lnSpc>
                <a:spcPct val="100000"/>
              </a:lnSpc>
            </a:pPr>
            <a:endParaRPr lang="en-US" dirty="0"/>
          </a:p>
          <a:p>
            <a:pPr>
              <a:lnSpc>
                <a:spcPct val="100000"/>
              </a:lnSpc>
            </a:pPr>
            <a:r>
              <a:rPr lang="en-US" dirty="0"/>
              <a:t>Essentially, once we have connected the HIIS model to the specific cytokines involved in almost all aspects of the healing process (TGFB,FGF,PDGF, VEGF, </a:t>
            </a:r>
            <a:r>
              <a:rPr lang="en-US" dirty="0" err="1"/>
              <a:t>TNFa</a:t>
            </a:r>
            <a:r>
              <a:rPr lang="en-US" dirty="0"/>
              <a:t>, IL), much of the legwork has been done by these papers.  </a:t>
            </a:r>
          </a:p>
          <a:p>
            <a:pPr>
              <a:lnSpc>
                <a:spcPct val="100000"/>
              </a:lnSpc>
            </a:pPr>
            <a:r>
              <a:rPr lang="en-US" sz="2000" dirty="0"/>
              <a:t>  </a:t>
            </a:r>
          </a:p>
        </p:txBody>
      </p:sp>
      <p:pic>
        <p:nvPicPr>
          <p:cNvPr id="3" name="Picture 2">
            <a:extLst>
              <a:ext uri="{FF2B5EF4-FFF2-40B4-BE49-F238E27FC236}">
                <a16:creationId xmlns:a16="http://schemas.microsoft.com/office/drawing/2014/main" id="{6AC5EE42-A870-4A06-BBBC-8DA90247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998" y="4798621"/>
            <a:ext cx="1032563" cy="1032563"/>
          </a:xfrm>
          <a:prstGeom prst="rect">
            <a:avLst/>
          </a:prstGeom>
        </p:spPr>
      </p:pic>
      <p:sp>
        <p:nvSpPr>
          <p:cNvPr id="4" name="TextBox 3">
            <a:extLst>
              <a:ext uri="{FF2B5EF4-FFF2-40B4-BE49-F238E27FC236}">
                <a16:creationId xmlns:a16="http://schemas.microsoft.com/office/drawing/2014/main" id="{1DE970C7-7567-4E36-A28A-146717D891C4}"/>
              </a:ext>
            </a:extLst>
          </p:cNvPr>
          <p:cNvSpPr txBox="1"/>
          <p:nvPr/>
        </p:nvSpPr>
        <p:spPr>
          <a:xfrm>
            <a:off x="2359743" y="4815521"/>
            <a:ext cx="16784680" cy="1015663"/>
          </a:xfrm>
          <a:prstGeom prst="rect">
            <a:avLst/>
          </a:prstGeom>
          <a:noFill/>
        </p:spPr>
        <p:txBody>
          <a:bodyPr wrap="square" rtlCol="0">
            <a:spAutoFit/>
          </a:bodyPr>
          <a:lstStyle/>
          <a:p>
            <a:pPr marL="342900" indent="-342900">
              <a:buFont typeface="+mj-lt"/>
              <a:buAutoNum type="arabicPeriod"/>
            </a:pPr>
            <a:r>
              <a:rPr lang="en-US" sz="2000" dirty="0"/>
              <a:t>Integrate the innate immune system model with inflammation </a:t>
            </a:r>
          </a:p>
          <a:p>
            <a:pPr marL="342900" indent="-342900">
              <a:buFont typeface="+mj-lt"/>
              <a:buAutoNum type="arabicPeriod"/>
            </a:pPr>
            <a:r>
              <a:rPr lang="en-US" sz="2000" dirty="0"/>
              <a:t>Extend the model for the proliferation, contraction, and </a:t>
            </a:r>
            <a:r>
              <a:rPr lang="en-US" sz="2000" dirty="0" err="1"/>
              <a:t>remodelling</a:t>
            </a:r>
            <a:r>
              <a:rPr lang="en-US" sz="2000" dirty="0"/>
              <a:t> </a:t>
            </a:r>
          </a:p>
          <a:p>
            <a:pPr marL="342900" indent="-342900">
              <a:buFont typeface="+mj-lt"/>
              <a:buAutoNum type="arabicPeriod"/>
            </a:pPr>
            <a:r>
              <a:rPr lang="en-US" sz="2000" dirty="0"/>
              <a:t>Angiogenesis</a:t>
            </a:r>
            <a:endParaRPr lang="nl-NL" sz="2000" dirty="0"/>
          </a:p>
        </p:txBody>
      </p:sp>
      <p:cxnSp>
        <p:nvCxnSpPr>
          <p:cNvPr id="6" name="Straight Connector 5">
            <a:extLst>
              <a:ext uri="{FF2B5EF4-FFF2-40B4-BE49-F238E27FC236}">
                <a16:creationId xmlns:a16="http://schemas.microsoft.com/office/drawing/2014/main" id="{596DD4BD-33DD-4598-8FA8-384E5FBACCBA}"/>
              </a:ext>
            </a:extLst>
          </p:cNvPr>
          <p:cNvCxnSpPr>
            <a:cxnSpLocks/>
          </p:cNvCxnSpPr>
          <p:nvPr/>
        </p:nvCxnSpPr>
        <p:spPr>
          <a:xfrm>
            <a:off x="1044631" y="6071789"/>
            <a:ext cx="118329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588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E48-F8F9-435D-878C-F1FDFC4754A0}"/>
              </a:ext>
            </a:extLst>
          </p:cNvPr>
          <p:cNvSpPr>
            <a:spLocks noGrp="1"/>
          </p:cNvSpPr>
          <p:nvPr>
            <p:ph type="title" idx="4294967295"/>
          </p:nvPr>
        </p:nvSpPr>
        <p:spPr>
          <a:xfrm>
            <a:off x="1257300" y="256381"/>
            <a:ext cx="10058400" cy="1449387"/>
          </a:xfrm>
        </p:spPr>
        <p:txBody>
          <a:bodyPr/>
          <a:lstStyle/>
          <a:p>
            <a:r>
              <a:rPr lang="nl-NL" b="1" dirty="0"/>
              <a:t>Index</a:t>
            </a:r>
          </a:p>
        </p:txBody>
      </p:sp>
      <p:cxnSp>
        <p:nvCxnSpPr>
          <p:cNvPr id="4" name="Straight Connector 3">
            <a:extLst>
              <a:ext uri="{FF2B5EF4-FFF2-40B4-BE49-F238E27FC236}">
                <a16:creationId xmlns:a16="http://schemas.microsoft.com/office/drawing/2014/main" id="{6005F997-D145-4352-8E0F-7A3761EE8F0A}"/>
              </a:ext>
            </a:extLst>
          </p:cNvPr>
          <p:cNvCxnSpPr>
            <a:cxnSpLocks/>
          </p:cNvCxnSpPr>
          <p:nvPr/>
        </p:nvCxnSpPr>
        <p:spPr>
          <a:xfrm>
            <a:off x="1257300" y="1683816"/>
            <a:ext cx="165735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94A4827F-6EDB-409B-8754-776E2783C2F3}"/>
              </a:ext>
            </a:extLst>
          </p:cNvPr>
          <p:cNvSpPr txBox="1"/>
          <p:nvPr/>
        </p:nvSpPr>
        <p:spPr>
          <a:xfrm>
            <a:off x="1155699" y="2064809"/>
            <a:ext cx="4940301" cy="3385542"/>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nl-NL" sz="2800" dirty="0"/>
              <a:t>Introduction</a:t>
            </a:r>
          </a:p>
          <a:p>
            <a:pPr marL="285750" indent="-285750">
              <a:buClr>
                <a:schemeClr val="accent2"/>
              </a:buClr>
              <a:buFont typeface="Arial" panose="020B0604020202020204" pitchFamily="34" charset="0"/>
              <a:buChar char="•"/>
            </a:pPr>
            <a:r>
              <a:rPr lang="nl-NL" sz="2800" dirty="0"/>
              <a:t>Aim</a:t>
            </a:r>
          </a:p>
          <a:p>
            <a:pPr marL="285750" indent="-285750">
              <a:buClr>
                <a:schemeClr val="accent2"/>
              </a:buClr>
              <a:buFont typeface="Arial" panose="020B0604020202020204" pitchFamily="34" charset="0"/>
              <a:buChar char="•"/>
            </a:pPr>
            <a:r>
              <a:rPr lang="nl-NL" sz="2800" dirty="0"/>
              <a:t>Previously built models</a:t>
            </a:r>
          </a:p>
          <a:p>
            <a:pPr marL="285750" indent="-285750">
              <a:buClr>
                <a:schemeClr val="accent2"/>
              </a:buClr>
              <a:buFont typeface="Arial" panose="020B0604020202020204" pitchFamily="34" charset="0"/>
              <a:buChar char="•"/>
            </a:pPr>
            <a:r>
              <a:rPr lang="nl-NL" sz="2800" dirty="0"/>
              <a:t>Proposal</a:t>
            </a:r>
          </a:p>
          <a:p>
            <a:pPr marL="285750" indent="-285750">
              <a:buClr>
                <a:schemeClr val="accent2"/>
              </a:buClr>
              <a:buFont typeface="Arial" panose="020B0604020202020204" pitchFamily="34" charset="0"/>
              <a:buChar char="•"/>
            </a:pPr>
            <a:r>
              <a:rPr lang="nl-NL" sz="2800" dirty="0"/>
              <a:t>Possible biomarkers</a:t>
            </a:r>
          </a:p>
          <a:p>
            <a:pPr marL="285750" indent="-285750">
              <a:buClr>
                <a:schemeClr val="accent2"/>
              </a:buClr>
              <a:buFont typeface="Arial" panose="020B0604020202020204" pitchFamily="34" charset="0"/>
              <a:buChar char="•"/>
            </a:pPr>
            <a:r>
              <a:rPr lang="nl-NL" sz="2800" dirty="0"/>
              <a:t>Possible sociomarkers</a:t>
            </a:r>
          </a:p>
          <a:p>
            <a:pPr marL="285750" indent="-285750">
              <a:buClr>
                <a:schemeClr val="accent2"/>
              </a:buClr>
              <a:buFont typeface="Arial" panose="020B0604020202020204" pitchFamily="34" charset="0"/>
              <a:buChar char="•"/>
            </a:pPr>
            <a:r>
              <a:rPr lang="nl-NL" sz="2800" dirty="0"/>
              <a:t>Data available?</a:t>
            </a:r>
          </a:p>
          <a:p>
            <a:endParaRPr lang="nl-NL" dirty="0"/>
          </a:p>
        </p:txBody>
      </p:sp>
      <p:pic>
        <p:nvPicPr>
          <p:cNvPr id="10" name="Picture 9">
            <a:extLst>
              <a:ext uri="{FF2B5EF4-FFF2-40B4-BE49-F238E27FC236}">
                <a16:creationId xmlns:a16="http://schemas.microsoft.com/office/drawing/2014/main" id="{997E683C-3967-4BF5-80EA-ED0B359E9E72}"/>
              </a:ext>
            </a:extLst>
          </p:cNvPr>
          <p:cNvPicPr>
            <a:picLocks noChangeAspect="1"/>
          </p:cNvPicPr>
          <p:nvPr/>
        </p:nvPicPr>
        <p:blipFill>
          <a:blip r:embed="rId2"/>
          <a:stretch>
            <a:fillRect/>
          </a:stretch>
        </p:blipFill>
        <p:spPr>
          <a:xfrm>
            <a:off x="6572978" y="764315"/>
            <a:ext cx="3724275" cy="4886325"/>
          </a:xfrm>
          <a:prstGeom prst="rect">
            <a:avLst/>
          </a:prstGeom>
        </p:spPr>
      </p:pic>
    </p:spTree>
    <p:extLst>
      <p:ext uri="{BB962C8B-B14F-4D97-AF65-F5344CB8AC3E}">
        <p14:creationId xmlns:p14="http://schemas.microsoft.com/office/powerpoint/2010/main" val="86471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8A9-C162-40D6-A04A-406120C5D899}"/>
              </a:ext>
            </a:extLst>
          </p:cNvPr>
          <p:cNvSpPr>
            <a:spLocks noGrp="1"/>
          </p:cNvSpPr>
          <p:nvPr>
            <p:ph type="title"/>
          </p:nvPr>
        </p:nvSpPr>
        <p:spPr>
          <a:xfrm>
            <a:off x="570866" y="2160549"/>
            <a:ext cx="10058400" cy="1450757"/>
          </a:xfrm>
        </p:spPr>
        <p:txBody>
          <a:bodyPr/>
          <a:lstStyle/>
          <a:p>
            <a:r>
              <a:rPr lang="nl-NL" b="1" dirty="0"/>
              <a:t>Proposal</a:t>
            </a:r>
          </a:p>
        </p:txBody>
      </p:sp>
      <p:pic>
        <p:nvPicPr>
          <p:cNvPr id="1026" name="Picture 2" descr="Afbeeldingsresultaat voor proposal">
            <a:extLst>
              <a:ext uri="{FF2B5EF4-FFF2-40B4-BE49-F238E27FC236}">
                <a16:creationId xmlns:a16="http://schemas.microsoft.com/office/drawing/2014/main" id="{09D4B3C8-957B-4EBB-82C2-F8F72620A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 b="23369"/>
          <a:stretch/>
        </p:blipFill>
        <p:spPr bwMode="auto">
          <a:xfrm>
            <a:off x="-189548" y="-2002354"/>
            <a:ext cx="12571095" cy="4810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C4FDA1-516A-4BE3-9350-4DFE8E16E466}"/>
              </a:ext>
            </a:extLst>
          </p:cNvPr>
          <p:cNvCxnSpPr/>
          <p:nvPr/>
        </p:nvCxnSpPr>
        <p:spPr>
          <a:xfrm>
            <a:off x="671830" y="3611306"/>
            <a:ext cx="211264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89B050A-8FB5-4C94-A970-49EA915CCF9A}"/>
              </a:ext>
            </a:extLst>
          </p:cNvPr>
          <p:cNvSpPr txBox="1"/>
          <p:nvPr/>
        </p:nvSpPr>
        <p:spPr>
          <a:xfrm>
            <a:off x="671830" y="3754441"/>
            <a:ext cx="9653270"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nl-NL" dirty="0"/>
          </a:p>
          <a:p>
            <a:pPr marL="285750" indent="-285750">
              <a:buClr>
                <a:schemeClr val="accent2"/>
              </a:buClr>
              <a:buFont typeface="Arial" panose="020B0604020202020204" pitchFamily="34" charset="0"/>
              <a:buChar char="•"/>
            </a:pPr>
            <a:r>
              <a:rPr lang="nl-NL" sz="2000" dirty="0"/>
              <a:t>Discrete Spatio-temporal (</a:t>
            </a:r>
            <a:r>
              <a:rPr lang="en-US" sz="2000" dirty="0"/>
              <a:t>existing in both space and time)</a:t>
            </a:r>
            <a:r>
              <a:rPr lang="nl-NL" sz="2000" dirty="0"/>
              <a:t> Agent-Based Model combining both the immune response model and the ABM wound healing models</a:t>
            </a:r>
          </a:p>
          <a:p>
            <a:pPr marL="285750" indent="-285750">
              <a:buClr>
                <a:schemeClr val="accent2"/>
              </a:buClr>
              <a:buFont typeface="Arial" panose="020B0604020202020204" pitchFamily="34" charset="0"/>
              <a:buChar char="•"/>
            </a:pPr>
            <a:endParaRPr lang="nl-NL" sz="2000" dirty="0"/>
          </a:p>
          <a:p>
            <a:pPr>
              <a:buClr>
                <a:schemeClr val="accent2"/>
              </a:buClr>
            </a:pPr>
            <a:endParaRPr lang="en-US" sz="2000" dirty="0"/>
          </a:p>
          <a:p>
            <a:pPr marL="285750" indent="-285750">
              <a:buClr>
                <a:schemeClr val="accent2"/>
              </a:buClr>
              <a:buFont typeface="Arial" panose="020B0604020202020204" pitchFamily="34" charset="0"/>
              <a:buChar char="•"/>
            </a:pPr>
            <a:r>
              <a:rPr lang="en-US" sz="2000" dirty="0"/>
              <a:t>The HIIS model will act like an </a:t>
            </a:r>
            <a:r>
              <a:rPr lang="en-US" sz="2000" b="1" dirty="0"/>
              <a:t>engine for the blood composition </a:t>
            </a:r>
            <a:r>
              <a:rPr lang="en-US" sz="2000" dirty="0"/>
              <a:t>of a 2/3-dimensional ABM model.</a:t>
            </a:r>
          </a:p>
          <a:p>
            <a:pPr marL="285750" indent="-285750">
              <a:buClr>
                <a:schemeClr val="accent2"/>
              </a:buClr>
              <a:buFont typeface="Arial" panose="020B0604020202020204" pitchFamily="34" charset="0"/>
              <a:buChar char="•"/>
            </a:pPr>
            <a:endParaRPr lang="en-US" sz="2000" dirty="0"/>
          </a:p>
          <a:p>
            <a:pPr marL="285750" indent="-285750">
              <a:buClr>
                <a:schemeClr val="accent2"/>
              </a:buClr>
              <a:buFont typeface="Arial" panose="020B0604020202020204" pitchFamily="34" charset="0"/>
              <a:buChar char="•"/>
            </a:pPr>
            <a:endParaRPr lang="nl-NL" sz="2000" dirty="0"/>
          </a:p>
          <a:p>
            <a:endParaRPr lang="nl-NL" dirty="0"/>
          </a:p>
        </p:txBody>
      </p:sp>
    </p:spTree>
    <p:extLst>
      <p:ext uri="{BB962C8B-B14F-4D97-AF65-F5344CB8AC3E}">
        <p14:creationId xmlns:p14="http://schemas.microsoft.com/office/powerpoint/2010/main" val="671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F1EA4B-A53C-49ED-A398-02103110E846}"/>
              </a:ext>
            </a:extLst>
          </p:cNvPr>
          <p:cNvSpPr>
            <a:spLocks noGrp="1"/>
          </p:cNvSpPr>
          <p:nvPr>
            <p:ph type="title" idx="4294967295"/>
          </p:nvPr>
        </p:nvSpPr>
        <p:spPr>
          <a:xfrm>
            <a:off x="823320" y="-410456"/>
            <a:ext cx="10058400" cy="1450975"/>
          </a:xfrm>
        </p:spPr>
        <p:txBody>
          <a:bodyPr/>
          <a:lstStyle/>
          <a:p>
            <a:r>
              <a:rPr lang="nl-NL" b="1" dirty="0"/>
              <a:t>Approach</a:t>
            </a:r>
          </a:p>
        </p:txBody>
      </p:sp>
      <p:cxnSp>
        <p:nvCxnSpPr>
          <p:cNvPr id="6" name="Straight Connector 5">
            <a:extLst>
              <a:ext uri="{FF2B5EF4-FFF2-40B4-BE49-F238E27FC236}">
                <a16:creationId xmlns:a16="http://schemas.microsoft.com/office/drawing/2014/main" id="{2EA088D9-A0AF-4F88-A0CA-2A935A3B2F4D}"/>
              </a:ext>
            </a:extLst>
          </p:cNvPr>
          <p:cNvCxnSpPr>
            <a:cxnSpLocks/>
          </p:cNvCxnSpPr>
          <p:nvPr/>
        </p:nvCxnSpPr>
        <p:spPr>
          <a:xfrm>
            <a:off x="823320" y="1029218"/>
            <a:ext cx="233394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0D5E4C69-A142-461E-8E94-4659E8FBAADE}"/>
              </a:ext>
            </a:extLst>
          </p:cNvPr>
          <p:cNvSpPr txBox="1"/>
          <p:nvPr/>
        </p:nvSpPr>
        <p:spPr>
          <a:xfrm>
            <a:off x="823320" y="1430341"/>
            <a:ext cx="10839593" cy="5262979"/>
          </a:xfrm>
          <a:prstGeom prst="rect">
            <a:avLst/>
          </a:prstGeom>
          <a:noFill/>
        </p:spPr>
        <p:txBody>
          <a:bodyPr wrap="square" rtlCol="0">
            <a:spAutoFit/>
          </a:bodyPr>
          <a:lstStyle/>
          <a:p>
            <a:pPr marL="342900" indent="-342900">
              <a:buFont typeface="+mj-lt"/>
              <a:buAutoNum type="arabicPeriod"/>
            </a:pPr>
            <a:r>
              <a:rPr lang="en-US" sz="2000" dirty="0"/>
              <a:t>Measure which cells and anti- and pro-inflammatory cytokines are in the wound and blood stream after a severe burn. (Data probably already available?)</a:t>
            </a:r>
          </a:p>
          <a:p>
            <a:pPr marL="342900" indent="-342900">
              <a:buFont typeface="+mj-lt"/>
              <a:buAutoNum type="arabicPeriod"/>
            </a:pPr>
            <a:endParaRPr lang="en-US" sz="2000" dirty="0"/>
          </a:p>
          <a:p>
            <a:pPr marL="342900" indent="-342900">
              <a:buFont typeface="+mj-lt"/>
              <a:buAutoNum type="arabicPeriod"/>
            </a:pPr>
            <a:r>
              <a:rPr lang="en-US" sz="2000" dirty="0"/>
              <a:t>Configure and tune our 2D inflammation ABM using this knowledge</a:t>
            </a:r>
          </a:p>
          <a:p>
            <a:endParaRPr lang="en-US" sz="2000" dirty="0"/>
          </a:p>
          <a:p>
            <a:r>
              <a:rPr lang="en-US" sz="2000" dirty="0"/>
              <a:t>3.   Link the ABM to the HIIS model via the cytokine and cell concentrations of the models</a:t>
            </a:r>
          </a:p>
          <a:p>
            <a:r>
              <a:rPr lang="en-US" sz="2000" dirty="0"/>
              <a:t>      How is the inflammation process affected by the balance of cytokines in the bloodstream?</a:t>
            </a:r>
          </a:p>
          <a:p>
            <a:r>
              <a:rPr lang="en-US" sz="2000" dirty="0"/>
              <a:t>      Later, this co-evolution scales with exposure to blood supply, for now leave constant.</a:t>
            </a:r>
          </a:p>
          <a:p>
            <a:pPr marL="342900" indent="-342900">
              <a:buFont typeface="+mj-lt"/>
              <a:buAutoNum type="arabicPeriod" startAt="4"/>
            </a:pPr>
            <a:endParaRPr lang="en-US" sz="2000" dirty="0"/>
          </a:p>
          <a:p>
            <a:pPr marL="342900" indent="-342900">
              <a:buFont typeface="+mj-lt"/>
              <a:buAutoNum type="arabicPeriod" startAt="4"/>
            </a:pPr>
            <a:r>
              <a:rPr lang="en-US" sz="2000" dirty="0"/>
              <a:t>Does a 2D model accurately capture dynamics? if not extend to 3D</a:t>
            </a:r>
          </a:p>
          <a:p>
            <a:pPr marL="342900" indent="-342900">
              <a:buFont typeface="+mj-lt"/>
              <a:buAutoNum type="arabicPeriod" startAt="4"/>
            </a:pPr>
            <a:endParaRPr lang="en-US" sz="2000" dirty="0"/>
          </a:p>
          <a:p>
            <a:pPr marL="342900" indent="-342900">
              <a:buFont typeface="+mj-lt"/>
              <a:buAutoNum type="arabicPeriod" startAt="4"/>
            </a:pPr>
            <a:r>
              <a:rPr lang="en-US" sz="2000" dirty="0"/>
              <a:t>Validate the model</a:t>
            </a:r>
          </a:p>
          <a:p>
            <a:pPr marL="342900" indent="-342900">
              <a:buFont typeface="+mj-lt"/>
              <a:buAutoNum type="arabicPeriod" startAt="4"/>
            </a:pPr>
            <a:endParaRPr lang="en-US" sz="2000" dirty="0"/>
          </a:p>
          <a:p>
            <a:pPr marL="342900" indent="-342900">
              <a:buFont typeface="+mj-lt"/>
              <a:buAutoNum type="arabicPeriod" startAt="4"/>
            </a:pPr>
            <a:r>
              <a:rPr lang="en-US" sz="2000" dirty="0"/>
              <a:t>From here we can start experimenting and extending (proliferation, angiogenesis, contraction, once we have a valid model).</a:t>
            </a:r>
          </a:p>
          <a:p>
            <a:endParaRPr lang="en-US" dirty="0"/>
          </a:p>
          <a:p>
            <a:endParaRPr lang="nl-NL" dirty="0"/>
          </a:p>
        </p:txBody>
      </p:sp>
    </p:spTree>
    <p:extLst>
      <p:ext uri="{BB962C8B-B14F-4D97-AF65-F5344CB8AC3E}">
        <p14:creationId xmlns:p14="http://schemas.microsoft.com/office/powerpoint/2010/main" val="27373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03900710"/>
              </p:ext>
            </p:extLst>
          </p:nvPr>
        </p:nvGraphicFramePr>
        <p:xfrm>
          <a:off x="4227284" y="130630"/>
          <a:ext cx="7141029" cy="6163000"/>
        </p:xfrm>
        <a:graphic>
          <a:graphicData uri="http://schemas.openxmlformats.org/drawingml/2006/table">
            <a:tbl>
              <a:tblPr/>
              <a:tblGrid>
                <a:gridCol w="2858857">
                  <a:extLst>
                    <a:ext uri="{9D8B030D-6E8A-4147-A177-3AD203B41FA5}">
                      <a16:colId xmlns:a16="http://schemas.microsoft.com/office/drawing/2014/main" val="20000"/>
                    </a:ext>
                  </a:extLst>
                </a:gridCol>
                <a:gridCol w="4282172">
                  <a:extLst>
                    <a:ext uri="{9D8B030D-6E8A-4147-A177-3AD203B41FA5}">
                      <a16:colId xmlns:a16="http://schemas.microsoft.com/office/drawing/2014/main" val="20001"/>
                    </a:ext>
                  </a:extLst>
                </a:gridCol>
              </a:tblGrid>
              <a:tr h="374277">
                <a:tc>
                  <a:txBody>
                    <a:bodyPr/>
                    <a:lstStyle/>
                    <a:p>
                      <a:pPr>
                        <a:spcAft>
                          <a:spcPts val="0"/>
                        </a:spcAft>
                      </a:pPr>
                      <a:r>
                        <a:rPr lang="en-US" sz="1100" kern="150" dirty="0">
                          <a:effectLst/>
                          <a:latin typeface="Liberation Serif"/>
                          <a:ea typeface="AR PL SungtiL GB"/>
                          <a:cs typeface="Lohit Devanagari"/>
                        </a:rPr>
                        <a:t>Cytokine composition of inner and outer areas of wound and in blood stream.</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For an integrated model we will need to translate between specific cytokines and the general categories the AP model uses.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6758">
                <a:tc>
                  <a:txBody>
                    <a:bodyPr/>
                    <a:lstStyle/>
                    <a:p>
                      <a:pPr>
                        <a:spcAft>
                          <a:spcPts val="0"/>
                        </a:spcAft>
                      </a:pPr>
                      <a:r>
                        <a:rPr lang="en-US" sz="1100" kern="150" dirty="0">
                          <a:effectLst/>
                          <a:latin typeface="Liberation Serif"/>
                          <a:ea typeface="AR PL SungtiL GB"/>
                          <a:cs typeface="Lohit Devanagari"/>
                        </a:rPr>
                        <a:t>TGF-</a:t>
                      </a:r>
                      <a:r>
                        <a:rPr lang="en-US" sz="1100" kern="150" dirty="0">
                          <a:effectLst/>
                          <a:latin typeface="Times New Roman"/>
                          <a:ea typeface="AR PL SungtiL GB"/>
                          <a:cs typeface="Lohit Devanagari"/>
                        </a:rPr>
                        <a:t>β</a:t>
                      </a:r>
                      <a:endParaRPr lang="en-US" sz="1100" kern="150" dirty="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Released by macrophages</a:t>
                      </a:r>
                    </a:p>
                    <a:p>
                      <a:pPr>
                        <a:spcAft>
                          <a:spcPts val="0"/>
                        </a:spcAft>
                      </a:pPr>
                      <a:r>
                        <a:rPr lang="en-US" sz="1100" kern="150" dirty="0">
                          <a:effectLst/>
                          <a:latin typeface="Liberation Serif"/>
                          <a:ea typeface="AR PL SungtiL GB"/>
                          <a:cs typeface="Lohit Devanagari"/>
                        </a:rPr>
                        <a:t>Attracts macrophages and fibroblasts</a:t>
                      </a:r>
                    </a:p>
                    <a:p>
                      <a:pPr>
                        <a:spcAft>
                          <a:spcPts val="0"/>
                        </a:spcAft>
                      </a:pPr>
                      <a:r>
                        <a:rPr lang="en-US" sz="1100" kern="150" dirty="0">
                          <a:effectLst/>
                          <a:latin typeface="Liberation Serif"/>
                          <a:ea typeface="AR PL SungtiL GB"/>
                          <a:cs typeface="Lohit Devanagari"/>
                        </a:rPr>
                        <a:t>Stimulates resting monocytes – upregulates inflammatory response</a:t>
                      </a:r>
                    </a:p>
                    <a:p>
                      <a:pPr>
                        <a:spcAft>
                          <a:spcPts val="0"/>
                        </a:spcAft>
                      </a:pPr>
                      <a:r>
                        <a:rPr lang="en-US" sz="1100" kern="150" dirty="0">
                          <a:effectLst/>
                          <a:latin typeface="Liberation Serif"/>
                          <a:ea typeface="AR PL SungtiL GB"/>
                          <a:cs typeface="Lohit Devanagari"/>
                        </a:rPr>
                        <a:t>While also </a:t>
                      </a:r>
                      <a:r>
                        <a:rPr lang="en-US" sz="1100" b="1" i="1" kern="150" dirty="0">
                          <a:effectLst/>
                          <a:latin typeface="Liberation Serif"/>
                          <a:ea typeface="AR PL SungtiL GB"/>
                          <a:cs typeface="Lohit Devanagari"/>
                        </a:rPr>
                        <a:t>downregulating </a:t>
                      </a:r>
                      <a:r>
                        <a:rPr lang="en-US" sz="1100" kern="150" dirty="0">
                          <a:effectLst/>
                          <a:latin typeface="Liberation Serif"/>
                          <a:ea typeface="AR PL SungtiL GB"/>
                          <a:cs typeface="Lohit Devanagari"/>
                        </a:rPr>
                        <a:t>cytokine production in monocytes and macrophages</a:t>
                      </a:r>
                    </a:p>
                    <a:p>
                      <a:pPr>
                        <a:spcAft>
                          <a:spcPts val="0"/>
                        </a:spcAft>
                      </a:pPr>
                      <a:r>
                        <a:rPr lang="en-US" sz="1100" kern="150" dirty="0">
                          <a:effectLst/>
                          <a:latin typeface="Liberation Serif"/>
                          <a:ea typeface="AR PL SungtiL GB"/>
                          <a:cs typeface="Lohit Devanagari"/>
                        </a:rPr>
                        <a:t>inhibits activated macrophages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5269">
                <a:tc>
                  <a:txBody>
                    <a:bodyPr/>
                    <a:lstStyle/>
                    <a:p>
                      <a:pPr>
                        <a:spcAft>
                          <a:spcPts val="0"/>
                        </a:spcAft>
                      </a:pPr>
                      <a:r>
                        <a:rPr lang="en-US" sz="1100" kern="150">
                          <a:effectLst/>
                          <a:latin typeface="Liberation Serif"/>
                          <a:ea typeface="AR PL SungtiL GB"/>
                          <a:cs typeface="Lohit Devanagari"/>
                        </a:rPr>
                        <a:t>Liver enzymes (AST, ALT)</a:t>
                      </a:r>
                    </a:p>
                    <a:p>
                      <a:pPr>
                        <a:spcAft>
                          <a:spcPts val="0"/>
                        </a:spcAft>
                      </a:pPr>
                      <a:r>
                        <a:rPr lang="en-US" sz="1100" b="1" i="1" kern="150">
                          <a:effectLst/>
                          <a:latin typeface="Liberation Serif"/>
                          <a:ea typeface="AR PL SungtiL GB"/>
                          <a:cs typeface="Lohit Devanagari"/>
                        </a:rPr>
                        <a:t>Biochemical Changes in Burns – Adiga et Adiga, 2015</a:t>
                      </a:r>
                      <a:endParaRPr lang="en-US" sz="1100" kern="150">
                        <a:effectLst/>
                        <a:latin typeface="Liberation Serif"/>
                        <a:ea typeface="AR PL SungtiL GB"/>
                        <a:cs typeface="Lohit Devanagari"/>
                      </a:endParaRPr>
                    </a:p>
                    <a:p>
                      <a:pPr>
                        <a:spcAft>
                          <a:spcPts val="0"/>
                        </a:spcAft>
                      </a:pPr>
                      <a:r>
                        <a:rPr lang="en-US" sz="1100" i="1" kern="150">
                          <a:effectLst/>
                          <a:latin typeface="Liberation Serif"/>
                          <a:ea typeface="AR PL SungtiL GB"/>
                          <a:cs typeface="Lohit Devanagari"/>
                        </a:rPr>
                        <a:t> </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Excessive levels indicate hepatocytic injury (ALT being the most sensitive indicator).  May be predictors of prognosis in burns injury.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5269">
                <a:tc>
                  <a:txBody>
                    <a:bodyPr/>
                    <a:lstStyle/>
                    <a:p>
                      <a:pPr>
                        <a:spcAft>
                          <a:spcPts val="0"/>
                        </a:spcAft>
                      </a:pPr>
                      <a:r>
                        <a:rPr lang="en-US" sz="1100" kern="150" dirty="0">
                          <a:effectLst/>
                          <a:latin typeface="Liberation Serif"/>
                          <a:ea typeface="AR PL SungtiL GB"/>
                          <a:cs typeface="Lohit Devanagari"/>
                        </a:rPr>
                        <a:t>Interleukins IL-(1B,6,8,10)</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6 – Found to be the cytokine whose levels predict patient outcome.  Correlates with infection/sepsis.  Correlates with severity of burn injury.  </a:t>
                      </a:r>
                    </a:p>
                    <a:p>
                      <a:pPr>
                        <a:spcAft>
                          <a:spcPts val="0"/>
                        </a:spcAft>
                      </a:pPr>
                      <a:r>
                        <a:rPr lang="en-US" sz="1100" kern="150">
                          <a:effectLst/>
                          <a:latin typeface="Liberation Serif"/>
                          <a:ea typeface="AR PL SungtiL GB"/>
                          <a:cs typeface="Lohit Devanagari"/>
                        </a:rPr>
                        <a:t>10-used in design of AP model.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4773">
                <a:tc>
                  <a:txBody>
                    <a:bodyPr/>
                    <a:lstStyle/>
                    <a:p>
                      <a:pPr>
                        <a:spcAft>
                          <a:spcPts val="0"/>
                        </a:spcAft>
                      </a:pPr>
                      <a:r>
                        <a:rPr lang="en-US" sz="1100" b="1" kern="150">
                          <a:effectLst/>
                          <a:latin typeface="Liberation Serif"/>
                          <a:ea typeface="AR PL SungtiL GB"/>
                          <a:cs typeface="Lohit Devanagari"/>
                        </a:rPr>
                        <a:t>TNF-</a:t>
                      </a:r>
                      <a:r>
                        <a:rPr lang="en-US" sz="1100" b="1" kern="150">
                          <a:effectLst/>
                          <a:latin typeface="Times New Roman"/>
                          <a:ea typeface="AR PL SungtiL GB"/>
                          <a:cs typeface="Lohit Devanagari"/>
                        </a:rPr>
                        <a:t>α</a:t>
                      </a:r>
                      <a:endParaRPr lang="en-US" sz="1100" kern="150">
                        <a:effectLst/>
                        <a:latin typeface="Liberation Serif"/>
                        <a:ea typeface="AR PL SungtiL GB"/>
                        <a:cs typeface="Lohit Devanagari"/>
                      </a:endParaRP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Initiating factor in the activation of the host response and subsequent cytokine release during trauma.  Correlates with the severity of burn injury.  Pro-</a:t>
                      </a:r>
                      <a:r>
                        <a:rPr lang="en-US" sz="1100" kern="150" dirty="0" err="1">
                          <a:effectLst/>
                          <a:latin typeface="Liberation Serif"/>
                          <a:ea typeface="AR PL SungtiL GB"/>
                          <a:cs typeface="Lohit Devanagari"/>
                        </a:rPr>
                        <a:t>angiogenic</a:t>
                      </a:r>
                      <a:r>
                        <a:rPr lang="en-US" sz="1100" kern="150" dirty="0">
                          <a:effectLst/>
                          <a:latin typeface="Liberation Serif"/>
                          <a:ea typeface="AR PL SungtiL GB"/>
                          <a:cs typeface="Lohit Devanagari"/>
                        </a:rPr>
                        <a:t>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277">
                <a:tc>
                  <a:txBody>
                    <a:bodyPr/>
                    <a:lstStyle/>
                    <a:p>
                      <a:pPr>
                        <a:spcAft>
                          <a:spcPts val="0"/>
                        </a:spcAft>
                      </a:pPr>
                      <a:r>
                        <a:rPr lang="en-US" sz="1100" b="1" kern="150">
                          <a:effectLst/>
                          <a:latin typeface="Liberation Serif"/>
                          <a:ea typeface="AR PL SungtiL GB"/>
                          <a:cs typeface="Lohit Devanagari"/>
                        </a:rPr>
                        <a:t>Procalcitonin(PCT</a:t>
                      </a:r>
                      <a:r>
                        <a:rPr lang="en-US" sz="1100" kern="150">
                          <a:effectLst/>
                          <a:latin typeface="Liberation Serif"/>
                          <a:ea typeface="AR PL SungtiL GB"/>
                          <a:cs typeface="Lohit Devanagari"/>
                        </a:rPr>
                        <a:t>) &amp; C-reactive protein(CRP)</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Sepsis. PCT is the most reliable measure of sepsis. CRP is often used as a general proxy to </a:t>
                      </a:r>
                      <a:r>
                        <a:rPr lang="en-US" sz="1100" kern="150" dirty="0" err="1">
                          <a:effectLst/>
                          <a:latin typeface="Liberation Serif"/>
                          <a:ea typeface="AR PL SungtiL GB"/>
                          <a:cs typeface="Lohit Devanagari"/>
                        </a:rPr>
                        <a:t>characterise</a:t>
                      </a:r>
                      <a:r>
                        <a:rPr lang="en-US" sz="1100" kern="150" dirty="0">
                          <a:effectLst/>
                          <a:latin typeface="Liberation Serif"/>
                          <a:ea typeface="AR PL SungtiL GB"/>
                          <a:cs typeface="Lohit Devanagari"/>
                        </a:rPr>
                        <a:t> inflammatory status.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5269">
                <a:tc>
                  <a:txBody>
                    <a:bodyPr/>
                    <a:lstStyle/>
                    <a:p>
                      <a:pPr>
                        <a:spcAft>
                          <a:spcPts val="0"/>
                        </a:spcAft>
                      </a:pPr>
                      <a:r>
                        <a:rPr lang="en-US" sz="1100" kern="150">
                          <a:effectLst/>
                          <a:latin typeface="Liberation Serif"/>
                          <a:ea typeface="AR PL SungtiL GB"/>
                          <a:cs typeface="Lohit Devanagari"/>
                        </a:rPr>
                        <a:t>Leptin</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Stimulated by pro-inflammatory cytokines (eg IL and TNFa).  Cytokine-like hormone that links nutritional status with the immune system, while enhances innate(+adaptive) immunity.  Related to regulation of stress.  Pro-angiogenic factor.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4773">
                <a:tc>
                  <a:txBody>
                    <a:bodyPr/>
                    <a:lstStyle/>
                    <a:p>
                      <a:pPr>
                        <a:spcAft>
                          <a:spcPts val="0"/>
                        </a:spcAft>
                      </a:pPr>
                      <a:r>
                        <a:rPr lang="en-US" sz="1100" kern="150">
                          <a:effectLst/>
                          <a:latin typeface="Liberation Serif"/>
                          <a:ea typeface="AR PL SungtiL GB"/>
                          <a:cs typeface="Lohit Devanagari"/>
                        </a:rPr>
                        <a:t>Full blood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Haemoglobin (blood count)</a:t>
                      </a:r>
                    </a:p>
                    <a:p>
                      <a:pPr>
                        <a:spcAft>
                          <a:spcPts val="0"/>
                        </a:spcAft>
                      </a:pPr>
                      <a:r>
                        <a:rPr lang="en-US" sz="1100" kern="150">
                          <a:effectLst/>
                          <a:latin typeface="Liberation Serif"/>
                          <a:ea typeface="AR PL SungtiL GB"/>
                          <a:cs typeface="Lohit Devanagari"/>
                        </a:rPr>
                        <a:t>White Cell Count (WCC)</a:t>
                      </a:r>
                    </a:p>
                    <a:p>
                      <a:pPr>
                        <a:spcAft>
                          <a:spcPts val="0"/>
                        </a:spcAft>
                      </a:pPr>
                      <a:r>
                        <a:rPr lang="en-US" sz="1100" kern="150">
                          <a:effectLst/>
                          <a:latin typeface="Liberation Serif"/>
                          <a:ea typeface="AR PL SungtiL GB"/>
                          <a:cs typeface="Lohit Devanagari"/>
                        </a:rPr>
                        <a:t>Platelet Count</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44773">
                <a:tc>
                  <a:txBody>
                    <a:bodyPr/>
                    <a:lstStyle/>
                    <a:p>
                      <a:pPr>
                        <a:spcAft>
                          <a:spcPts val="0"/>
                        </a:spcAft>
                      </a:pPr>
                      <a:r>
                        <a:rPr lang="en-US" sz="1100" kern="150">
                          <a:effectLst/>
                          <a:latin typeface="Liberation Serif"/>
                          <a:ea typeface="AR PL SungtiL GB"/>
                          <a:cs typeface="Lohit Devanagari"/>
                        </a:rPr>
                        <a:t>Stress biomarkers</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a:effectLst/>
                          <a:latin typeface="Liberation Serif"/>
                          <a:ea typeface="AR PL SungtiL GB"/>
                          <a:cs typeface="Lohit Devanagari"/>
                        </a:rPr>
                        <a:t>Cortisol</a:t>
                      </a:r>
                    </a:p>
                    <a:p>
                      <a:pPr>
                        <a:spcAft>
                          <a:spcPts val="0"/>
                        </a:spcAft>
                      </a:pPr>
                      <a:r>
                        <a:rPr lang="en-US" sz="1100" kern="150">
                          <a:effectLst/>
                          <a:latin typeface="Liberation Serif"/>
                          <a:ea typeface="AR PL SungtiL GB"/>
                          <a:cs typeface="Lohit Devanagari"/>
                        </a:rPr>
                        <a:t>ACTH</a:t>
                      </a:r>
                    </a:p>
                    <a:p>
                      <a:pPr>
                        <a:spcAft>
                          <a:spcPts val="0"/>
                        </a:spcAft>
                      </a:pPr>
                      <a:r>
                        <a:rPr lang="en-US" sz="1100" kern="150">
                          <a:effectLst/>
                          <a:latin typeface="Liberation Serif"/>
                          <a:ea typeface="AR PL SungtiL GB"/>
                          <a:cs typeface="Lohit Devanagari"/>
                        </a:rPr>
                        <a:t>TNF-</a:t>
                      </a:r>
                      <a:r>
                        <a:rPr lang="en-US" sz="1100" kern="150">
                          <a:effectLst/>
                          <a:latin typeface="Times New Roman"/>
                          <a:ea typeface="AR PL SungtiL GB"/>
                          <a:cs typeface="Lohit Devanagari"/>
                        </a:rPr>
                        <a:t>α</a:t>
                      </a:r>
                      <a:r>
                        <a:rPr lang="en-US" sz="1100" kern="150">
                          <a:effectLst/>
                          <a:latin typeface="Liberation Serif"/>
                          <a:ea typeface="AR PL SungtiL GB"/>
                          <a:cs typeface="Lohit Devanagari"/>
                        </a:rPr>
                        <a:t> and IL</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3781">
                <a:tc>
                  <a:txBody>
                    <a:bodyPr/>
                    <a:lstStyle/>
                    <a:p>
                      <a:pPr>
                        <a:spcAft>
                          <a:spcPts val="0"/>
                        </a:spcAft>
                      </a:pPr>
                      <a:r>
                        <a:rPr lang="en-US" sz="1100" kern="150">
                          <a:effectLst/>
                          <a:latin typeface="Liberation Serif"/>
                          <a:ea typeface="AR PL SungtiL GB"/>
                          <a:cs typeface="Lohit Devanagari"/>
                        </a:rPr>
                        <a:t>Temperature</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Wound and body</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781">
                <a:tc>
                  <a:txBody>
                    <a:bodyPr/>
                    <a:lstStyle/>
                    <a:p>
                      <a:pPr>
                        <a:spcAft>
                          <a:spcPts val="0"/>
                        </a:spcAft>
                      </a:pPr>
                      <a:r>
                        <a:rPr lang="en-US" sz="1100" kern="150" dirty="0">
                          <a:effectLst/>
                          <a:latin typeface="Liberation Serif"/>
                          <a:ea typeface="AR PL SungtiL GB"/>
                          <a:cs typeface="Lohit Devanagari"/>
                        </a:rPr>
                        <a:t>Matrix metalloproteinase (MMP)-8</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kern="150" dirty="0">
                          <a:effectLst/>
                          <a:latin typeface="Liberation Serif"/>
                          <a:ea typeface="AR PL SungtiL GB"/>
                          <a:cs typeface="Lohit Devanagari"/>
                        </a:rPr>
                        <a:t>Involved in remodeling process, probably not that useful for now.  </a:t>
                      </a:r>
                    </a:p>
                  </a:txBody>
                  <a:tcPr marL="17851" marR="17851" marT="17851" marB="1785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TextBox 3"/>
          <p:cNvSpPr txBox="1"/>
          <p:nvPr/>
        </p:nvSpPr>
        <p:spPr>
          <a:xfrm>
            <a:off x="159406" y="379628"/>
            <a:ext cx="3396344" cy="1323439"/>
          </a:xfrm>
          <a:prstGeom prst="rect">
            <a:avLst/>
          </a:prstGeom>
          <a:noFill/>
        </p:spPr>
        <p:txBody>
          <a:bodyPr wrap="square" rtlCol="0">
            <a:spAutoFit/>
          </a:bodyPr>
          <a:lstStyle/>
          <a:p>
            <a:r>
              <a:rPr lang="nl-NL" sz="4000" b="1" spc="-50" dirty="0">
                <a:solidFill>
                  <a:schemeClr val="tx1">
                    <a:lumMod val="75000"/>
                    <a:lumOff val="25000"/>
                  </a:schemeClr>
                </a:solidFill>
                <a:latin typeface="+mj-lt"/>
                <a:ea typeface="+mj-ea"/>
                <a:cs typeface="+mj-cs"/>
              </a:rPr>
              <a:t>Relevant Biomarkers</a:t>
            </a:r>
            <a:endParaRPr lang="en-US" sz="4000" b="1" spc="-50" dirty="0">
              <a:solidFill>
                <a:schemeClr val="tx1">
                  <a:lumMod val="75000"/>
                  <a:lumOff val="25000"/>
                </a:schemeClr>
              </a:solidFill>
              <a:latin typeface="+mj-lt"/>
              <a:ea typeface="+mj-ea"/>
              <a:cs typeface="+mj-cs"/>
            </a:endParaRPr>
          </a:p>
        </p:txBody>
      </p:sp>
      <p:cxnSp>
        <p:nvCxnSpPr>
          <p:cNvPr id="5" name="Straight Connector 4">
            <a:extLst>
              <a:ext uri="{FF2B5EF4-FFF2-40B4-BE49-F238E27FC236}">
                <a16:creationId xmlns:a16="http://schemas.microsoft.com/office/drawing/2014/main" id="{23703309-0BD6-40B4-91E8-A77400FB0220}"/>
              </a:ext>
            </a:extLst>
          </p:cNvPr>
          <p:cNvCxnSpPr>
            <a:cxnSpLocks/>
          </p:cNvCxnSpPr>
          <p:nvPr/>
        </p:nvCxnSpPr>
        <p:spPr>
          <a:xfrm>
            <a:off x="159406" y="1670548"/>
            <a:ext cx="2286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DCB9EFDB-456E-4219-A84C-F87053F39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433" y="2738006"/>
            <a:ext cx="1381987" cy="1381987"/>
          </a:xfrm>
          <a:prstGeom prst="rect">
            <a:avLst/>
          </a:prstGeom>
        </p:spPr>
      </p:pic>
      <p:cxnSp>
        <p:nvCxnSpPr>
          <p:cNvPr id="9" name="Straight Connector 8">
            <a:extLst>
              <a:ext uri="{FF2B5EF4-FFF2-40B4-BE49-F238E27FC236}">
                <a16:creationId xmlns:a16="http://schemas.microsoft.com/office/drawing/2014/main" id="{258E2142-FAF3-4D1D-B93A-51D5039A7D3C}"/>
              </a:ext>
            </a:extLst>
          </p:cNvPr>
          <p:cNvCxnSpPr>
            <a:cxnSpLocks/>
          </p:cNvCxnSpPr>
          <p:nvPr/>
        </p:nvCxnSpPr>
        <p:spPr>
          <a:xfrm>
            <a:off x="1557156" y="4217528"/>
            <a:ext cx="132755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872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Relevant parameters/markers</a:t>
            </a:r>
            <a:endParaRPr lang="nl-NL" b="1" dirty="0"/>
          </a:p>
        </p:txBody>
      </p:sp>
      <p:pic>
        <p:nvPicPr>
          <p:cNvPr id="17" name="Picture 16">
            <a:extLst>
              <a:ext uri="{FF2B5EF4-FFF2-40B4-BE49-F238E27FC236}">
                <a16:creationId xmlns:a16="http://schemas.microsoft.com/office/drawing/2014/main" id="{BE90411F-FC30-4250-850C-3403130A8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292" y="3029890"/>
            <a:ext cx="1449388" cy="1449388"/>
          </a:xfrm>
          <a:prstGeom prst="rect">
            <a:avLst/>
          </a:prstGeom>
        </p:spPr>
      </p:pic>
      <p:sp>
        <p:nvSpPr>
          <p:cNvPr id="18" name="TextBox 17">
            <a:extLst>
              <a:ext uri="{FF2B5EF4-FFF2-40B4-BE49-F238E27FC236}">
                <a16:creationId xmlns:a16="http://schemas.microsoft.com/office/drawing/2014/main" id="{B3905E73-4483-49ED-977D-2DC135C0E9A1}"/>
              </a:ext>
            </a:extLst>
          </p:cNvPr>
          <p:cNvSpPr txBox="1"/>
          <p:nvPr/>
        </p:nvSpPr>
        <p:spPr>
          <a:xfrm>
            <a:off x="3629050" y="2050819"/>
            <a:ext cx="5958170" cy="4524315"/>
          </a:xfrm>
          <a:prstGeom prst="rect">
            <a:avLst/>
          </a:prstGeom>
          <a:noFill/>
        </p:spPr>
        <p:txBody>
          <a:bodyPr wrap="none" rtlCol="0">
            <a:spAutoFit/>
          </a:bodyPr>
          <a:lstStyle/>
          <a:p>
            <a:r>
              <a:rPr lang="nl-NL" b="1" dirty="0"/>
              <a:t>Geometrical Paramaters:</a:t>
            </a:r>
          </a:p>
          <a:p>
            <a:pPr marL="285750" indent="-285750" fontAlgn="t">
              <a:buFont typeface="Arial" panose="020B0604020202020204" pitchFamily="34" charset="0"/>
              <a:buChar char="•"/>
            </a:pPr>
            <a:r>
              <a:rPr lang="en-US" dirty="0"/>
              <a:t>Length</a:t>
            </a:r>
            <a:endParaRPr lang="nl-NL" dirty="0"/>
          </a:p>
          <a:p>
            <a:pPr marL="285750" indent="-285750" fontAlgn="t">
              <a:buFont typeface="Arial" panose="020B0604020202020204" pitchFamily="34" charset="0"/>
              <a:buChar char="•"/>
            </a:pPr>
            <a:r>
              <a:rPr lang="en-US" dirty="0"/>
              <a:t>Width</a:t>
            </a:r>
            <a:endParaRPr lang="nl-NL" dirty="0"/>
          </a:p>
          <a:p>
            <a:pPr marL="285750" indent="-285750" fontAlgn="t">
              <a:buFont typeface="Arial" panose="020B0604020202020204" pitchFamily="34" charset="0"/>
              <a:buChar char="•"/>
            </a:pPr>
            <a:r>
              <a:rPr lang="en-US" dirty="0"/>
              <a:t>Depth of burn</a:t>
            </a:r>
          </a:p>
          <a:p>
            <a:pPr marL="285750" indent="-285750" fontAlgn="t">
              <a:buFont typeface="Arial" panose="020B0604020202020204" pitchFamily="34" charset="0"/>
              <a:buChar char="•"/>
            </a:pPr>
            <a:r>
              <a:rPr lang="en-US" dirty="0"/>
              <a:t>Surface</a:t>
            </a:r>
            <a:endParaRPr lang="nl-NL" dirty="0"/>
          </a:p>
          <a:p>
            <a:pPr marL="285750" indent="-285750" fontAlgn="t">
              <a:buFont typeface="Arial" panose="020B0604020202020204" pitchFamily="34" charset="0"/>
              <a:buChar char="•"/>
            </a:pPr>
            <a:r>
              <a:rPr lang="en-US" dirty="0"/>
              <a:t>Volume</a:t>
            </a:r>
            <a:endParaRPr lang="nl-NL" dirty="0"/>
          </a:p>
          <a:p>
            <a:pPr marL="285750" indent="-285750">
              <a:buFont typeface="Arial" panose="020B0604020202020204" pitchFamily="34" charset="0"/>
              <a:buChar char="•"/>
            </a:pPr>
            <a:r>
              <a:rPr lang="en-US" dirty="0"/>
              <a:t>Total Body surface area of burn (TBSA) </a:t>
            </a:r>
            <a:endParaRPr lang="nl-NL" dirty="0"/>
          </a:p>
          <a:p>
            <a:pPr marL="285750" indent="-285750">
              <a:buFont typeface="Arial" panose="020B0604020202020204" pitchFamily="34" charset="0"/>
              <a:buChar char="•"/>
            </a:pPr>
            <a:r>
              <a:rPr lang="en-US" dirty="0"/>
              <a:t>Burn Location/s </a:t>
            </a:r>
          </a:p>
          <a:p>
            <a:pPr marL="285840" indent="-283680">
              <a:lnSpc>
                <a:spcPct val="100000"/>
              </a:lnSpc>
              <a:buClr>
                <a:srgbClr val="000000"/>
              </a:buClr>
              <a:buFont typeface="Arial"/>
              <a:buChar char="•"/>
            </a:pPr>
            <a:r>
              <a:rPr lang="en-US" spc="-1" dirty="0">
                <a:solidFill>
                  <a:srgbClr val="000000"/>
                </a:solidFill>
                <a:ea typeface="DejaVu Sans"/>
              </a:rPr>
              <a:t>Body fat % </a:t>
            </a:r>
            <a:endParaRPr lang="en-US" spc="-1" dirty="0">
              <a:latin typeface="Arial"/>
            </a:endParaRPr>
          </a:p>
          <a:p>
            <a:pPr marL="285840" indent="-283680">
              <a:lnSpc>
                <a:spcPct val="100000"/>
              </a:lnSpc>
              <a:buClr>
                <a:srgbClr val="000000"/>
              </a:buClr>
              <a:buFont typeface="Arial"/>
              <a:buChar char="•"/>
            </a:pPr>
            <a:r>
              <a:rPr lang="en-US" spc="-1" dirty="0">
                <a:solidFill>
                  <a:srgbClr val="000000"/>
                </a:solidFill>
                <a:ea typeface="DejaVu Sans"/>
              </a:rPr>
              <a:t>Tissue scattering, Location of hemoglobin molecules </a:t>
            </a:r>
          </a:p>
          <a:p>
            <a:pPr marL="2160">
              <a:lnSpc>
                <a:spcPct val="100000"/>
              </a:lnSpc>
              <a:buClr>
                <a:srgbClr val="000000"/>
              </a:buClr>
            </a:pPr>
            <a:r>
              <a:rPr lang="en-US" i="1" spc="-1" dirty="0">
                <a:solidFill>
                  <a:srgbClr val="000000"/>
                </a:solidFill>
                <a:ea typeface="DejaVu Sans"/>
              </a:rPr>
              <a:t>		(High hemoglobin content in the zone of hyperemia)</a:t>
            </a:r>
            <a:endParaRPr lang="en-US" spc="-1" dirty="0">
              <a:latin typeface="Arial"/>
            </a:endParaRPr>
          </a:p>
          <a:p>
            <a:pPr marL="285840" indent="-283680">
              <a:lnSpc>
                <a:spcPct val="100000"/>
              </a:lnSpc>
              <a:buClr>
                <a:srgbClr val="000000"/>
              </a:buClr>
              <a:buFont typeface="Arial"/>
              <a:buChar char="•"/>
            </a:pPr>
            <a:r>
              <a:rPr lang="en-US" i="1" spc="-1" dirty="0">
                <a:solidFill>
                  <a:srgbClr val="000000"/>
                </a:solidFill>
                <a:ea typeface="DejaVu Sans"/>
              </a:rPr>
              <a:t>Macromolecular collagen structure </a:t>
            </a:r>
          </a:p>
          <a:p>
            <a:pPr marL="459360" lvl="1">
              <a:buClr>
                <a:srgbClr val="000000"/>
              </a:buClr>
            </a:pPr>
            <a:r>
              <a:rPr lang="en-US" i="1" spc="-1" dirty="0">
                <a:solidFill>
                  <a:srgbClr val="000000"/>
                </a:solidFill>
                <a:ea typeface="DejaVu Sans"/>
              </a:rPr>
              <a:t>	(native or denatured)</a:t>
            </a:r>
          </a:p>
          <a:p>
            <a:pPr marL="287910" indent="-285750">
              <a:buClr>
                <a:srgbClr val="000000"/>
              </a:buClr>
              <a:buFont typeface="Arial" panose="020B0604020202020204" pitchFamily="34" charset="0"/>
              <a:buChar char="•"/>
            </a:pPr>
            <a:r>
              <a:rPr lang="en-US" dirty="0"/>
              <a:t>Pigmentation</a:t>
            </a:r>
          </a:p>
          <a:p>
            <a:pPr marL="285750" indent="-285750">
              <a:buFont typeface="Arial" panose="020B0604020202020204" pitchFamily="34" charset="0"/>
              <a:buChar char="•"/>
            </a:pPr>
            <a:endParaRPr lang="nl-NL" dirty="0"/>
          </a:p>
          <a:p>
            <a:endParaRPr lang="nl-NL" dirty="0"/>
          </a:p>
        </p:txBody>
      </p:sp>
      <p:sp>
        <p:nvSpPr>
          <p:cNvPr id="20" name="TextBox 19">
            <a:extLst>
              <a:ext uri="{FF2B5EF4-FFF2-40B4-BE49-F238E27FC236}">
                <a16:creationId xmlns:a16="http://schemas.microsoft.com/office/drawing/2014/main" id="{C44E8F80-2CC4-4B08-9852-15ADDB5CA1E6}"/>
              </a:ext>
            </a:extLst>
          </p:cNvPr>
          <p:cNvSpPr txBox="1"/>
          <p:nvPr/>
        </p:nvSpPr>
        <p:spPr>
          <a:xfrm>
            <a:off x="9034438" y="2094461"/>
            <a:ext cx="2422523" cy="2031325"/>
          </a:xfrm>
          <a:prstGeom prst="rect">
            <a:avLst/>
          </a:prstGeom>
          <a:noFill/>
        </p:spPr>
        <p:txBody>
          <a:bodyPr wrap="none" rtlCol="0">
            <a:spAutoFit/>
          </a:bodyPr>
          <a:lstStyle/>
          <a:p>
            <a:r>
              <a:rPr lang="en-US" b="1" dirty="0"/>
              <a:t>Relevant Socio-markers</a:t>
            </a:r>
            <a:endParaRPr lang="nl-NL" dirty="0"/>
          </a:p>
          <a:p>
            <a:pPr marL="285750" indent="-285750" fontAlgn="t">
              <a:buFont typeface="Arial" panose="020B0604020202020204" pitchFamily="34" charset="0"/>
              <a:buChar char="•"/>
            </a:pPr>
            <a:r>
              <a:rPr lang="en-US" dirty="0"/>
              <a:t>Age</a:t>
            </a:r>
            <a:endParaRPr lang="nl-NL" dirty="0"/>
          </a:p>
          <a:p>
            <a:pPr marL="285750" indent="-285750" fontAlgn="t">
              <a:buFont typeface="Arial" panose="020B0604020202020204" pitchFamily="34" charset="0"/>
              <a:buChar char="•"/>
            </a:pPr>
            <a:r>
              <a:rPr lang="en-US" dirty="0"/>
              <a:t>Weight</a:t>
            </a:r>
            <a:endParaRPr lang="nl-NL" dirty="0"/>
          </a:p>
          <a:p>
            <a:pPr marL="285750" indent="-285750" fontAlgn="t">
              <a:buFont typeface="Arial" panose="020B0604020202020204" pitchFamily="34" charset="0"/>
              <a:buChar char="•"/>
            </a:pPr>
            <a:r>
              <a:rPr lang="en-US" dirty="0"/>
              <a:t>Height</a:t>
            </a:r>
            <a:endParaRPr lang="nl-NL" dirty="0"/>
          </a:p>
          <a:p>
            <a:pPr marL="285750" indent="-285750" fontAlgn="t">
              <a:buFont typeface="Arial" panose="020B0604020202020204" pitchFamily="34" charset="0"/>
              <a:buChar char="•"/>
            </a:pPr>
            <a:r>
              <a:rPr lang="en-US" dirty="0"/>
              <a:t>Gender</a:t>
            </a:r>
            <a:endParaRPr lang="nl-NL" dirty="0"/>
          </a:p>
          <a:p>
            <a:pPr marL="285750" indent="-285750">
              <a:buFont typeface="Arial" panose="020B0604020202020204" pitchFamily="34" charset="0"/>
              <a:buChar char="•"/>
            </a:pPr>
            <a:r>
              <a:rPr lang="nl-NL" dirty="0"/>
              <a:t>Alcohol / Drug </a:t>
            </a:r>
            <a:r>
              <a:rPr lang="nl-NL" dirty="0" err="1"/>
              <a:t>use</a:t>
            </a:r>
            <a:endParaRPr lang="nl-NL" dirty="0"/>
          </a:p>
          <a:p>
            <a:endParaRPr lang="nl-NL" dirty="0"/>
          </a:p>
        </p:txBody>
      </p:sp>
      <p:cxnSp>
        <p:nvCxnSpPr>
          <p:cNvPr id="21" name="Straight Connector 20">
            <a:extLst>
              <a:ext uri="{FF2B5EF4-FFF2-40B4-BE49-F238E27FC236}">
                <a16:creationId xmlns:a16="http://schemas.microsoft.com/office/drawing/2014/main" id="{3E4B1607-CEA4-40EB-9C00-774EF146468A}"/>
              </a:ext>
            </a:extLst>
          </p:cNvPr>
          <p:cNvCxnSpPr>
            <a:cxnSpLocks/>
          </p:cNvCxnSpPr>
          <p:nvPr/>
        </p:nvCxnSpPr>
        <p:spPr>
          <a:xfrm>
            <a:off x="1214472" y="4483523"/>
            <a:ext cx="16430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8440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B7EB-FF44-4D49-9E36-9522ED56925B}"/>
              </a:ext>
            </a:extLst>
          </p:cNvPr>
          <p:cNvSpPr>
            <a:spLocks noGrp="1"/>
          </p:cNvSpPr>
          <p:nvPr>
            <p:ph type="title" idx="4294967295"/>
          </p:nvPr>
        </p:nvSpPr>
        <p:spPr>
          <a:xfrm>
            <a:off x="1038225" y="287338"/>
            <a:ext cx="10058400" cy="1449387"/>
          </a:xfrm>
        </p:spPr>
        <p:txBody>
          <a:bodyPr/>
          <a:lstStyle/>
          <a:p>
            <a:r>
              <a:rPr lang="nl-NL" b="1" dirty="0"/>
              <a:t>Data available?</a:t>
            </a:r>
          </a:p>
        </p:txBody>
      </p:sp>
      <p:sp>
        <p:nvSpPr>
          <p:cNvPr id="4" name="Title 1">
            <a:extLst>
              <a:ext uri="{FF2B5EF4-FFF2-40B4-BE49-F238E27FC236}">
                <a16:creationId xmlns:a16="http://schemas.microsoft.com/office/drawing/2014/main" id="{D9172445-BEF5-4139-9629-D68D4E6951F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58987438-FC9A-40B0-93B0-CC0439A6EC23}"/>
              </a:ext>
            </a:extLst>
          </p:cNvPr>
          <p:cNvCxnSpPr>
            <a:cxnSpLocks/>
          </p:cNvCxnSpPr>
          <p:nvPr/>
        </p:nvCxnSpPr>
        <p:spPr>
          <a:xfrm>
            <a:off x="1038225" y="1732479"/>
            <a:ext cx="3937000"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2801A540-C9CC-4394-B745-F4B195A1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115" y="2795157"/>
            <a:ext cx="1267685" cy="1267685"/>
          </a:xfrm>
          <a:prstGeom prst="rect">
            <a:avLst/>
          </a:prstGeom>
        </p:spPr>
      </p:pic>
      <p:cxnSp>
        <p:nvCxnSpPr>
          <p:cNvPr id="8" name="Straight Connector 7">
            <a:extLst>
              <a:ext uri="{FF2B5EF4-FFF2-40B4-BE49-F238E27FC236}">
                <a16:creationId xmlns:a16="http://schemas.microsoft.com/office/drawing/2014/main" id="{3F1FAA7F-7E23-4938-BF93-2FFC241E6BB8}"/>
              </a:ext>
            </a:extLst>
          </p:cNvPr>
          <p:cNvCxnSpPr>
            <a:cxnSpLocks/>
          </p:cNvCxnSpPr>
          <p:nvPr/>
        </p:nvCxnSpPr>
        <p:spPr>
          <a:xfrm>
            <a:off x="1414282" y="4361112"/>
            <a:ext cx="1455918"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483A5A8-11DE-4BA2-8CE5-94785AAB15E5}"/>
              </a:ext>
            </a:extLst>
          </p:cNvPr>
          <p:cNvSpPr/>
          <p:nvPr/>
        </p:nvSpPr>
        <p:spPr>
          <a:xfrm>
            <a:off x="3857555" y="2597508"/>
            <a:ext cx="6884330" cy="2831544"/>
          </a:xfrm>
          <a:prstGeom prst="rect">
            <a:avLst/>
          </a:prstGeom>
        </p:spPr>
        <p:txBody>
          <a:bodyPr wrap="square">
            <a:spAutoFit/>
          </a:bodyPr>
          <a:lstStyle/>
          <a:p>
            <a:r>
              <a:rPr lang="en-US" sz="2000" dirty="0"/>
              <a:t>Collecting data will give us a way of assessing what balance of pro and inflammatory cytokines leads to best outcomes.</a:t>
            </a:r>
          </a:p>
          <a:p>
            <a:endParaRPr lang="en-US" sz="2000" dirty="0"/>
          </a:p>
          <a:p>
            <a:r>
              <a:rPr lang="en-US" sz="2000" dirty="0"/>
              <a:t>Age and other socio-markers are important too (e.g. the elderly scar less but heal slower).  Several correlations have been established already.  </a:t>
            </a:r>
          </a:p>
          <a:p>
            <a:endParaRPr lang="en-US" sz="2000" dirty="0"/>
          </a:p>
          <a:p>
            <a:endParaRPr lang="en-US" sz="2000" dirty="0"/>
          </a:p>
          <a:p>
            <a:endParaRPr lang="en-US" dirty="0"/>
          </a:p>
        </p:txBody>
      </p:sp>
    </p:spTree>
    <p:extLst>
      <p:ext uri="{BB962C8B-B14F-4D97-AF65-F5344CB8AC3E}">
        <p14:creationId xmlns:p14="http://schemas.microsoft.com/office/powerpoint/2010/main" val="141424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707205" y="451394"/>
            <a:ext cx="7040520"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000000"/>
                </a:solidFill>
                <a:latin typeface="Arial"/>
                <a:ea typeface="DejaVu Sans"/>
              </a:rPr>
              <a:t>Anti-TGF-</a:t>
            </a:r>
            <a:r>
              <a:rPr lang="en-US" sz="3600" b="0" strike="noStrike" spc="-1" dirty="0">
                <a:solidFill>
                  <a:srgbClr val="000000"/>
                </a:solidFill>
                <a:latin typeface="Liberation Serif;Times New Roman"/>
                <a:ea typeface="Calibri"/>
              </a:rPr>
              <a:t>β</a:t>
            </a:r>
            <a:r>
              <a:rPr lang="en-US" sz="3600" b="0" strike="noStrike" spc="-1" dirty="0">
                <a:solidFill>
                  <a:srgbClr val="000000"/>
                </a:solidFill>
                <a:latin typeface="Arial"/>
                <a:ea typeface="DejaVu Sans"/>
              </a:rPr>
              <a:t> 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Red deer antler (traditional Chinese medicine) ointment found to modulate TGF-β levels and improve cutaneous wound healing outcomes in full-thickness rat models (</a:t>
            </a:r>
            <a:r>
              <a:rPr lang="en-US" sz="1600" b="0" strike="noStrike" spc="-1" dirty="0" err="1">
                <a:solidFill>
                  <a:srgbClr val="000000"/>
                </a:solidFill>
                <a:latin typeface="Liberation Serif;Times New Roman"/>
                <a:ea typeface="Calibri"/>
              </a:rPr>
              <a:t>Gu</a:t>
            </a:r>
            <a:r>
              <a:rPr lang="en-US" sz="1600" b="0" strike="noStrike" spc="-1" dirty="0">
                <a:solidFill>
                  <a:srgbClr val="000000"/>
                </a:solidFill>
                <a:latin typeface="Liberation Serif;Times New Roman"/>
                <a:ea typeface="Calibri"/>
              </a:rPr>
              <a:t> et al., 2008)</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Scarring in adults associated with excessive action of TGF-β</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err="1">
                <a:solidFill>
                  <a:srgbClr val="000000"/>
                </a:solidFill>
                <a:latin typeface="Liberation Serif;Times New Roman"/>
                <a:ea typeface="DejaVu Sans"/>
              </a:rPr>
              <a:t>Scarless</a:t>
            </a:r>
            <a:r>
              <a:rPr lang="en-US" sz="16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600" spc="-1" dirty="0">
                <a:solidFill>
                  <a:srgbClr val="000000"/>
                </a:solidFill>
                <a:latin typeface="Liberation Serif;Times New Roman"/>
                <a:ea typeface="Calibri"/>
              </a:rPr>
              <a:t>(</a:t>
            </a:r>
            <a:r>
              <a:rPr lang="en-US" sz="1600" spc="-1" dirty="0" err="1">
                <a:solidFill>
                  <a:srgbClr val="000000"/>
                </a:solidFill>
                <a:latin typeface="Liberation Serif;Times New Roman"/>
                <a:ea typeface="Calibri"/>
              </a:rPr>
              <a:t>Adzick</a:t>
            </a:r>
            <a:r>
              <a:rPr lang="en-US" sz="1600" spc="-1" dirty="0">
                <a:solidFill>
                  <a:srgbClr val="000000"/>
                </a:solidFill>
                <a:latin typeface="Liberation Serif;Times New Roman"/>
                <a:ea typeface="Calibri"/>
              </a:rPr>
              <a:t> and Lorenz, 1994)</a:t>
            </a:r>
            <a:r>
              <a:rPr lang="en-US" sz="1600" b="0" strike="noStrike" spc="-1" dirty="0">
                <a:solidFill>
                  <a:srgbClr val="000000"/>
                </a:solidFill>
                <a:latin typeface="Liberation Serif;Times New Roman"/>
                <a:ea typeface="DejaVu Sans"/>
              </a:rPr>
              <a:t> </a:t>
            </a:r>
            <a:endParaRPr lang="en-US" sz="1600" b="0" strike="noStrike" spc="-1" dirty="0">
              <a:latin typeface="Arial"/>
            </a:endParaRPr>
          </a:p>
          <a:p>
            <a:pPr>
              <a:lnSpc>
                <a:spcPct val="100000"/>
              </a:lnSpc>
            </a:pPr>
            <a:endParaRPr lang="en-US" sz="1600" b="0" strike="noStrike" spc="-1" dirty="0">
              <a:latin typeface="Arial"/>
            </a:endParaRPr>
          </a:p>
          <a:p>
            <a:pPr marL="216000" indent="-215640">
              <a:lnSpc>
                <a:spcPct val="100000"/>
              </a:lnSpc>
              <a:buClr>
                <a:srgbClr val="000000"/>
              </a:buClr>
              <a:buSzPct val="45000"/>
              <a:buFont typeface="Symbol"/>
              <a:buChar char=""/>
            </a:pPr>
            <a:r>
              <a:rPr lang="en-US" sz="1600" b="0" strike="noStrike" spc="-1" dirty="0">
                <a:solidFill>
                  <a:srgbClr val="000000"/>
                </a:solidFill>
                <a:latin typeface="Liberation Serif;Times New Roman"/>
                <a:ea typeface="Calibri"/>
              </a:rPr>
              <a:t>It appears that adult wounds may be </a:t>
            </a:r>
            <a:r>
              <a:rPr lang="en-US" sz="1600" b="0" strike="noStrike" spc="-1" dirty="0" err="1">
                <a:solidFill>
                  <a:srgbClr val="000000"/>
                </a:solidFill>
                <a:latin typeface="Liberation Serif;Times New Roman"/>
                <a:ea typeface="Calibri"/>
              </a:rPr>
              <a:t>optimised</a:t>
            </a:r>
            <a:r>
              <a:rPr lang="en-US" sz="16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600" b="0" strike="noStrike" spc="-1" dirty="0" err="1">
                <a:solidFill>
                  <a:srgbClr val="000000"/>
                </a:solidFill>
                <a:latin typeface="Liberation Serif;Times New Roman"/>
                <a:ea typeface="Calibri"/>
              </a:rPr>
              <a:t>Adzick</a:t>
            </a:r>
            <a:r>
              <a:rPr lang="en-US" sz="1600" b="0" strike="noStrike" spc="-1" dirty="0">
                <a:solidFill>
                  <a:srgbClr val="000000"/>
                </a:solidFill>
                <a:latin typeface="Liberation Serif;Times New Roman"/>
                <a:ea typeface="Calibri"/>
              </a:rPr>
              <a:t> and Lorenz, 1994) </a:t>
            </a:r>
            <a:endParaRPr lang="en-US" sz="16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pic>
        <p:nvPicPr>
          <p:cNvPr id="201" name="Picture 200"/>
          <p:cNvPicPr/>
          <p:nvPr/>
        </p:nvPicPr>
        <p:blipFill>
          <a:blip r:embed="rId2"/>
          <a:stretch/>
        </p:blipFill>
        <p:spPr>
          <a:xfrm>
            <a:off x="7863840" y="2011680"/>
            <a:ext cx="4263120" cy="3931560"/>
          </a:xfrm>
          <a:prstGeom prst="rect">
            <a:avLst/>
          </a:prstGeom>
          <a:ln>
            <a:noFill/>
          </a:ln>
        </p:spPr>
      </p:pic>
      <p:sp>
        <p:nvSpPr>
          <p:cNvPr id="202" name="CustomShape 2"/>
          <p:cNvSpPr/>
          <p:nvPr/>
        </p:nvSpPr>
        <p:spPr>
          <a:xfrm>
            <a:off x="7589520" y="493485"/>
            <a:ext cx="438876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latin typeface="Arial"/>
                <a:ea typeface="AR PL SungtiL GB"/>
              </a:rPr>
              <a:t>Modulation of AP (through interaction with macrophages) may in fact work in this capacity</a:t>
            </a:r>
            <a:r>
              <a:rPr lang="en-US" sz="1800" b="0" strike="noStrike" spc="-1" dirty="0">
                <a:solidFill>
                  <a:srgbClr val="000000"/>
                </a:solidFill>
                <a:latin typeface="Liberation Serif;Times New Roman"/>
                <a:ea typeface="Calibri"/>
              </a:rPr>
              <a:t>. (“only” speculation until we validate model).</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EF6AA94B-6049-48F2-B49D-06086E04BBBF}"/>
              </a:ext>
            </a:extLst>
          </p:cNvPr>
          <p:cNvSpPr/>
          <p:nvPr/>
        </p:nvSpPr>
        <p:spPr>
          <a:xfrm>
            <a:off x="822960" y="365760"/>
            <a:ext cx="1097244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1" spc="-50" dirty="0">
                <a:solidFill>
                  <a:schemeClr val="tx1">
                    <a:lumMod val="75000"/>
                    <a:lumOff val="25000"/>
                  </a:schemeClr>
                </a:solidFill>
                <a:latin typeface="+mj-lt"/>
                <a:ea typeface="+mj-ea"/>
                <a:cs typeface="+mj-cs"/>
              </a:rPr>
              <a:t>  Plan for the Next 2 Weeks</a:t>
            </a:r>
          </a:p>
          <a:p>
            <a:pPr>
              <a:lnSpc>
                <a:spcPct val="100000"/>
              </a:lnSpc>
            </a:pPr>
            <a:endParaRPr lang="en-US" sz="1800" b="0" strike="noStrike" spc="-1" dirty="0">
              <a:latin typeface="Arial"/>
            </a:endParaRPr>
          </a:p>
          <a:p>
            <a:pPr marL="285750" indent="-285750">
              <a:lnSpc>
                <a:spcPct val="100000"/>
              </a:lnSpc>
              <a:buFont typeface="Arial" panose="020B0604020202020204" pitchFamily="34" charset="0"/>
              <a:buChar char="•"/>
            </a:pPr>
            <a:endParaRPr lang="en-US"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Conceptualize the inflammation-immune 2D ABM (i.e. Cell populations, cytokines …) in general terms: How do the cytokines interact?  </a:t>
            </a:r>
            <a:r>
              <a:rPr lang="en-US" sz="2400" spc="-1" dirty="0">
                <a:latin typeface="Arial"/>
              </a:rPr>
              <a:t>W</a:t>
            </a:r>
            <a:r>
              <a:rPr lang="en-US" sz="2400" b="0" strike="noStrike" spc="-1" dirty="0">
                <a:latin typeface="Arial"/>
              </a:rPr>
              <a:t>hat level of abstraction necessary?  Which modeling framework? (Most likely Mesa/python3)</a:t>
            </a:r>
          </a:p>
          <a:p>
            <a:pPr marL="285750" indent="-285750">
              <a:lnSpc>
                <a:spcPct val="100000"/>
              </a:lnSpc>
              <a:buFont typeface="Arial" panose="020B0604020202020204" pitchFamily="34" charset="0"/>
              <a:buChar char="•"/>
            </a:pPr>
            <a:endParaRPr lang="en-US" sz="2400" b="0" strike="noStrike" spc="-1" dirty="0">
              <a:latin typeface="Arial"/>
            </a:endParaRPr>
          </a:p>
          <a:p>
            <a:pPr marL="285750" indent="-285750">
              <a:lnSpc>
                <a:spcPct val="100000"/>
              </a:lnSpc>
              <a:buFont typeface="Arial" panose="020B0604020202020204" pitchFamily="34" charset="0"/>
              <a:buChar char="•"/>
            </a:pPr>
            <a:r>
              <a:rPr lang="en-US" sz="2400" b="0" strike="noStrike" spc="-1" dirty="0">
                <a:latin typeface="Arial"/>
              </a:rPr>
              <a:t>Find all available data on blood, wound and immune composition and their interactions.</a:t>
            </a:r>
          </a:p>
        </p:txBody>
      </p:sp>
      <p:cxnSp>
        <p:nvCxnSpPr>
          <p:cNvPr id="3" name="Straight Connector 2">
            <a:extLst>
              <a:ext uri="{FF2B5EF4-FFF2-40B4-BE49-F238E27FC236}">
                <a16:creationId xmlns:a16="http://schemas.microsoft.com/office/drawing/2014/main" id="{7A22E5E3-BD8B-4728-936E-9A9E7D0EBF64}"/>
              </a:ext>
            </a:extLst>
          </p:cNvPr>
          <p:cNvCxnSpPr>
            <a:cxnSpLocks/>
          </p:cNvCxnSpPr>
          <p:nvPr/>
        </p:nvCxnSpPr>
        <p:spPr>
          <a:xfrm>
            <a:off x="1133511" y="1128630"/>
            <a:ext cx="619894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4364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F06F547-7100-4193-9A59-D967BE84FD79}"/>
              </a:ext>
            </a:extLst>
          </p:cNvPr>
          <p:cNvSpPr/>
          <p:nvPr/>
        </p:nvSpPr>
        <p:spPr>
          <a:xfrm>
            <a:off x="1005840" y="365760"/>
            <a:ext cx="10789560" cy="39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Ruud</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How much resolution (of the HIIS) is lost by grouping pro and anti inflammatory cytokines of the immune system?</a:t>
            </a:r>
          </a:p>
          <a:p>
            <a:pPr marL="216000" indent="-215640">
              <a:lnSpc>
                <a:spcPct val="100000"/>
              </a:lnSpc>
              <a:buClr>
                <a:srgbClr val="000000"/>
              </a:buClr>
              <a:buSzPct val="45000"/>
              <a:buFont typeface="Symbol"/>
              <a:buChar char=""/>
            </a:pPr>
            <a:r>
              <a:rPr lang="en-US" sz="1800" b="0" strike="noStrike" spc="-1" dirty="0">
                <a:latin typeface="Arial"/>
              </a:rPr>
              <a:t>To what extent would anti-inflammatory action undermine the signaling function of inflammatory cytokines? </a:t>
            </a:r>
          </a:p>
          <a:p>
            <a:pPr marL="216000" indent="-215640">
              <a:lnSpc>
                <a:spcPct val="100000"/>
              </a:lnSpc>
              <a:buClr>
                <a:srgbClr val="000000"/>
              </a:buClr>
              <a:buSzPct val="45000"/>
              <a:buFont typeface="Symbol"/>
              <a:buChar char=""/>
            </a:pPr>
            <a:r>
              <a:rPr lang="en-US" sz="1800" b="0" strike="noStrike" spc="-1" dirty="0">
                <a:latin typeface="Arial"/>
              </a:rPr>
              <a:t>Most probable link between the HIIS and the different stages?</a:t>
            </a:r>
          </a:p>
          <a:p>
            <a:pPr marL="216000" indent="-215640">
              <a:lnSpc>
                <a:spcPct val="100000"/>
              </a:lnSpc>
              <a:buClr>
                <a:srgbClr val="000000"/>
              </a:buClr>
              <a:buSzPct val="45000"/>
              <a:buFont typeface="Symbol"/>
              <a:buChar char=""/>
            </a:pPr>
            <a:endParaRPr lang="en-US" sz="1800" b="0" strike="noStrike" spc="-1" dirty="0">
              <a:latin typeface="Arial"/>
            </a:endParaRPr>
          </a:p>
          <a:p>
            <a:pPr marL="216000" indent="-215640">
              <a:lnSpc>
                <a:spcPct val="100000"/>
              </a:lnSpc>
              <a:buClr>
                <a:srgbClr val="000000"/>
              </a:buClr>
              <a:buSzPct val="45000"/>
              <a:buFont typeface="Symbol"/>
              <a:buChar char=""/>
            </a:pPr>
            <a:r>
              <a:rPr lang="en-US" sz="1800" b="0" strike="noStrike" spc="-1" dirty="0">
                <a:latin typeface="Arial"/>
              </a:rPr>
              <a:t> </a:t>
            </a: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Tree>
    <p:extLst>
      <p:ext uri="{BB962C8B-B14F-4D97-AF65-F5344CB8AC3E}">
        <p14:creationId xmlns:p14="http://schemas.microsoft.com/office/powerpoint/2010/main" val="4185581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A87FB38B-2A00-4DFF-BC48-B33A629A287D}"/>
              </a:ext>
            </a:extLst>
          </p:cNvPr>
          <p:cNvSpPr/>
          <p:nvPr/>
        </p:nvSpPr>
        <p:spPr>
          <a:xfrm>
            <a:off x="1005840" y="457200"/>
            <a:ext cx="11185920" cy="213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Paul</a:t>
            </a:r>
            <a:endParaRPr lang="en-US" sz="1800" b="0" strike="noStrike" spc="-1" dirty="0">
              <a:latin typeface="Arial"/>
            </a:endParaRPr>
          </a:p>
          <a:p>
            <a:pPr>
              <a:lnSpc>
                <a:spcPct val="100000"/>
              </a:lnSpc>
            </a:pPr>
            <a:endParaRPr lang="en-US" sz="1800" b="0" strike="noStrike" spc="-1" dirty="0">
              <a:latin typeface="Arial"/>
            </a:endParaRPr>
          </a:p>
          <a:p>
            <a:pPr marL="285750" indent="-285750" fontAlgn="t">
              <a:lnSpc>
                <a:spcPct val="100000"/>
              </a:lnSpc>
              <a:buFont typeface="Arial" panose="020B0604020202020204" pitchFamily="34" charset="0"/>
              <a:buChar char="•"/>
            </a:pPr>
            <a:r>
              <a:rPr lang="en-US" dirty="0"/>
              <a:t>To what extent does slowing the rate of healing increase the risk of infection and other complications? (how often are later stage complications genuinely problematic? Is it dangerous to try to </a:t>
            </a:r>
            <a:r>
              <a:rPr lang="en-US" dirty="0" err="1"/>
              <a:t>minimise</a:t>
            </a:r>
            <a:r>
              <a:rPr lang="en-US" dirty="0"/>
              <a:t> scarring?</a:t>
            </a:r>
          </a:p>
          <a:p>
            <a:pPr marL="285750" indent="-285750" fontAlgn="t">
              <a:lnSpc>
                <a:spcPct val="100000"/>
              </a:lnSpc>
              <a:buFont typeface="Arial" panose="020B0604020202020204" pitchFamily="34" charset="0"/>
              <a:buChar char="•"/>
            </a:pPr>
            <a:r>
              <a:rPr lang="en-US" dirty="0"/>
              <a:t>What challenge is posed by skin grafting and what makes the grafting more successful (e.g. Does it the underlying fibrin/collagen make-up affect surgery)?</a:t>
            </a:r>
          </a:p>
          <a:p>
            <a:pPr marL="285750" indent="-285750" fontAlgn="t">
              <a:lnSpc>
                <a:spcPct val="100000"/>
              </a:lnSpc>
              <a:buFont typeface="Arial" panose="020B0604020202020204" pitchFamily="34" charset="0"/>
              <a:buChar char="•"/>
            </a:pPr>
            <a:r>
              <a:rPr lang="en-US" dirty="0"/>
              <a:t>Which stage of wound healing process poses the greatest challenge for </a:t>
            </a:r>
            <a:r>
              <a:rPr lang="en-US" dirty="0" err="1"/>
              <a:t>minimising</a:t>
            </a:r>
            <a:r>
              <a:rPr lang="en-US" dirty="0"/>
              <a:t> damage/ </a:t>
            </a:r>
            <a:r>
              <a:rPr lang="en-US" dirty="0" err="1"/>
              <a:t>maximising</a:t>
            </a:r>
            <a:r>
              <a:rPr lang="en-US" dirty="0"/>
              <a:t> health outcomes?</a:t>
            </a:r>
          </a:p>
          <a:p>
            <a:pPr marL="285750" indent="-285750" fontAlgn="t">
              <a:lnSpc>
                <a:spcPct val="100000"/>
              </a:lnSpc>
              <a:buFont typeface="Arial" panose="020B0604020202020204" pitchFamily="34" charset="0"/>
              <a:buChar char="•"/>
            </a:pPr>
            <a:r>
              <a:rPr lang="en-US" dirty="0"/>
              <a:t>Do you want us to look at grafted or non-grafted skin healing?</a:t>
            </a:r>
          </a:p>
          <a:p>
            <a:pPr marL="285750" indent="-285750" fontAlgn="t">
              <a:lnSpc>
                <a:spcPct val="100000"/>
              </a:lnSpc>
              <a:buFont typeface="Arial" panose="020B0604020202020204" pitchFamily="34" charset="0"/>
              <a:buChar char="•"/>
            </a:pPr>
            <a:r>
              <a:rPr lang="en-US" dirty="0"/>
              <a:t> current state of the art?  What methods are used in different stages?</a:t>
            </a:r>
          </a:p>
          <a:p>
            <a:pPr marL="285750" indent="-285750" fontAlgn="t">
              <a:lnSpc>
                <a:spcPct val="100000"/>
              </a:lnSpc>
              <a:buFont typeface="Arial" panose="020B0604020202020204" pitchFamily="34" charset="0"/>
              <a:buChar char="•"/>
            </a:pPr>
            <a:endParaRPr lang="en-US" dirty="0"/>
          </a:p>
        </p:txBody>
      </p:sp>
    </p:spTree>
    <p:extLst>
      <p:ext uri="{BB962C8B-B14F-4D97-AF65-F5344CB8AC3E}">
        <p14:creationId xmlns:p14="http://schemas.microsoft.com/office/powerpoint/2010/main" val="4208189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77FDEAD3-25AF-4329-8BE4-6723082DB9B9}"/>
              </a:ext>
            </a:extLst>
          </p:cNvPr>
          <p:cNvSpPr/>
          <p:nvPr/>
        </p:nvSpPr>
        <p:spPr>
          <a:xfrm>
            <a:off x="457200" y="731520"/>
            <a:ext cx="11063880" cy="374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latin typeface="Arial"/>
              </a:rPr>
              <a:t>Questions for Both</a:t>
            </a:r>
            <a:endParaRPr lang="en-US" sz="1800" b="0" strike="noStrike" spc="-1" dirty="0">
              <a:latin typeface="Arial"/>
            </a:endParaRPr>
          </a:p>
          <a:p>
            <a:pPr>
              <a:lnSpc>
                <a:spcPct val="100000"/>
              </a:lnSpc>
            </a:pPr>
            <a:r>
              <a:rPr lang="en-US" sz="1800" b="0" strike="noStrike" spc="-1" dirty="0">
                <a:latin typeface="Arial"/>
              </a:rPr>
              <a:t>“AP plays a key role in the maintenance and restoration of physiological barriers” …</a:t>
            </a:r>
          </a:p>
          <a:p>
            <a:pPr>
              <a:lnSpc>
                <a:spcPct val="100000"/>
              </a:lnSpc>
            </a:pPr>
            <a:r>
              <a:rPr lang="en-US" sz="1800" b="0" strike="noStrike" spc="-1" dirty="0">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p>
        </p:txBody>
      </p:sp>
    </p:spTree>
    <p:extLst>
      <p:ext uri="{BB962C8B-B14F-4D97-AF65-F5344CB8AC3E}">
        <p14:creationId xmlns:p14="http://schemas.microsoft.com/office/powerpoint/2010/main" val="180674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3211-BDC2-454C-848E-6095CFB392E6}"/>
              </a:ext>
            </a:extLst>
          </p:cNvPr>
          <p:cNvSpPr>
            <a:spLocks noGrp="1"/>
          </p:cNvSpPr>
          <p:nvPr>
            <p:ph type="title" idx="4294967295"/>
          </p:nvPr>
        </p:nvSpPr>
        <p:spPr>
          <a:xfrm>
            <a:off x="482600" y="0"/>
            <a:ext cx="10058400" cy="1450975"/>
          </a:xfrm>
        </p:spPr>
        <p:txBody>
          <a:bodyPr>
            <a:normAutofit/>
          </a:bodyPr>
          <a:lstStyle/>
          <a:p>
            <a:r>
              <a:rPr lang="nl-NL" b="1" dirty="0"/>
              <a:t>Stages of healing</a:t>
            </a:r>
          </a:p>
        </p:txBody>
      </p:sp>
      <p:sp>
        <p:nvSpPr>
          <p:cNvPr id="4" name="AutoShape 2" descr="Afbeeldingsresultaat voor verrekijker tekening">
            <a:extLst>
              <a:ext uri="{FF2B5EF4-FFF2-40B4-BE49-F238E27FC236}">
                <a16:creationId xmlns:a16="http://schemas.microsoft.com/office/drawing/2014/main" id="{00CA94A8-266E-45ED-98FC-F00FFB3047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dirty="0"/>
          </a:p>
        </p:txBody>
      </p:sp>
      <p:sp>
        <p:nvSpPr>
          <p:cNvPr id="10" name="TextBox 9">
            <a:extLst>
              <a:ext uri="{FF2B5EF4-FFF2-40B4-BE49-F238E27FC236}">
                <a16:creationId xmlns:a16="http://schemas.microsoft.com/office/drawing/2014/main" id="{1DC5C702-71E0-4775-B197-ED25C775444E}"/>
              </a:ext>
            </a:extLst>
          </p:cNvPr>
          <p:cNvSpPr txBox="1"/>
          <p:nvPr/>
        </p:nvSpPr>
        <p:spPr>
          <a:xfrm>
            <a:off x="212725" y="1536173"/>
            <a:ext cx="5730876" cy="4154984"/>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400" spc="-1" dirty="0">
                <a:solidFill>
                  <a:srgbClr val="000000"/>
                </a:solidFill>
                <a:ea typeface="DejaVu Sans"/>
              </a:rPr>
              <a:t>Commonly divided into four overlapping stages.</a:t>
            </a:r>
            <a:endParaRPr lang="en-US" sz="2400" spc="-1" dirty="0">
              <a:latin typeface="Arial"/>
            </a:endParaRP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en-US" sz="2400" dirty="0"/>
              <a:t>When a patient comes in, they are likely to have gone through the first stage (Hemostasis) of response.</a:t>
            </a:r>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endParaRPr lang="nl-NL" sz="2400" dirty="0"/>
          </a:p>
          <a:p>
            <a:pPr marL="285750" indent="-285750">
              <a:buClr>
                <a:schemeClr val="accent2"/>
              </a:buClr>
              <a:buFont typeface="Arial" panose="020B0604020202020204" pitchFamily="34" charset="0"/>
              <a:buChar char="•"/>
            </a:pPr>
            <a:r>
              <a:rPr lang="nl-NL" sz="2400" dirty="0"/>
              <a:t>Controlling the inflammatory response is fundamental to the healing process: </a:t>
            </a:r>
          </a:p>
        </p:txBody>
      </p:sp>
      <p:pic>
        <p:nvPicPr>
          <p:cNvPr id="13" name="Picture 12">
            <a:extLst>
              <a:ext uri="{FF2B5EF4-FFF2-40B4-BE49-F238E27FC236}">
                <a16:creationId xmlns:a16="http://schemas.microsoft.com/office/drawing/2014/main" id="{51EB804D-282F-4BA9-98E9-745DC424462C}"/>
              </a:ext>
            </a:extLst>
          </p:cNvPr>
          <p:cNvPicPr>
            <a:picLocks noChangeAspect="1"/>
          </p:cNvPicPr>
          <p:nvPr/>
        </p:nvPicPr>
        <p:blipFill rotWithShape="1">
          <a:blip r:embed="rId3"/>
          <a:srcRect l="8487"/>
          <a:stretch/>
        </p:blipFill>
        <p:spPr>
          <a:xfrm>
            <a:off x="5943600" y="0"/>
            <a:ext cx="6162675" cy="5037621"/>
          </a:xfrm>
          <a:prstGeom prst="rect">
            <a:avLst/>
          </a:prstGeom>
        </p:spPr>
      </p:pic>
      <p:cxnSp>
        <p:nvCxnSpPr>
          <p:cNvPr id="14" name="Straight Connector 13">
            <a:extLst>
              <a:ext uri="{FF2B5EF4-FFF2-40B4-BE49-F238E27FC236}">
                <a16:creationId xmlns:a16="http://schemas.microsoft.com/office/drawing/2014/main" id="{A3AC993C-C20E-4AFC-8300-5A46FE5C19F8}"/>
              </a:ext>
            </a:extLst>
          </p:cNvPr>
          <p:cNvCxnSpPr>
            <a:cxnSpLocks/>
          </p:cNvCxnSpPr>
          <p:nvPr/>
        </p:nvCxnSpPr>
        <p:spPr>
          <a:xfrm>
            <a:off x="482600" y="1479550"/>
            <a:ext cx="40640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E7629FC-4CC3-475B-BCCC-6E8D0BA101D8}"/>
              </a:ext>
            </a:extLst>
          </p:cNvPr>
          <p:cNvSpPr txBox="1"/>
          <p:nvPr/>
        </p:nvSpPr>
        <p:spPr>
          <a:xfrm>
            <a:off x="455724" y="5588270"/>
            <a:ext cx="11702371" cy="830997"/>
          </a:xfrm>
          <a:prstGeom prst="rect">
            <a:avLst/>
          </a:prstGeom>
          <a:noFill/>
        </p:spPr>
        <p:txBody>
          <a:bodyPr wrap="none" rtlCol="0">
            <a:spAutoFit/>
          </a:bodyPr>
          <a:lstStyle/>
          <a:p>
            <a:r>
              <a:rPr lang="en-US" sz="2400" dirty="0"/>
              <a:t>Fight infection, clear debris and induce the proliferation phase         &lt;-&gt;             </a:t>
            </a:r>
            <a:r>
              <a:rPr lang="en-US" sz="2400" dirty="0">
                <a:solidFill>
                  <a:srgbClr val="FF0000"/>
                </a:solidFill>
              </a:rPr>
              <a:t>Tissue damage</a:t>
            </a:r>
            <a:endParaRPr lang="nl-NL" sz="2400" dirty="0">
              <a:solidFill>
                <a:srgbClr val="FF0000"/>
              </a:solidFill>
            </a:endParaRPr>
          </a:p>
          <a:p>
            <a:endParaRPr lang="nl-NL" sz="2400" dirty="0"/>
          </a:p>
        </p:txBody>
      </p:sp>
    </p:spTree>
    <p:extLst>
      <p:ext uri="{BB962C8B-B14F-4D97-AF65-F5344CB8AC3E}">
        <p14:creationId xmlns:p14="http://schemas.microsoft.com/office/powerpoint/2010/main" val="291306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0D7D7-29DA-4BBF-93EB-48D5E6EF6A55}"/>
              </a:ext>
            </a:extLst>
          </p:cNvPr>
          <p:cNvSpPr txBox="1">
            <a:spLocks/>
          </p:cNvSpPr>
          <p:nvPr/>
        </p:nvSpPr>
        <p:spPr>
          <a:xfrm>
            <a:off x="952500"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nl-NL" b="1" dirty="0"/>
          </a:p>
        </p:txBody>
      </p:sp>
      <p:cxnSp>
        <p:nvCxnSpPr>
          <p:cNvPr id="5" name="Straight Connector 4">
            <a:extLst>
              <a:ext uri="{FF2B5EF4-FFF2-40B4-BE49-F238E27FC236}">
                <a16:creationId xmlns:a16="http://schemas.microsoft.com/office/drawing/2014/main" id="{21727C16-F415-458E-81A7-82D51CC197EC}"/>
              </a:ext>
            </a:extLst>
          </p:cNvPr>
          <p:cNvCxnSpPr>
            <a:cxnSpLocks/>
          </p:cNvCxnSpPr>
          <p:nvPr/>
        </p:nvCxnSpPr>
        <p:spPr>
          <a:xfrm>
            <a:off x="1038225" y="1732479"/>
            <a:ext cx="7051675"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B591032C-0D42-4AB2-852F-92FE3EE6B3EC}"/>
              </a:ext>
            </a:extLst>
          </p:cNvPr>
          <p:cNvSpPr txBox="1">
            <a:spLocks/>
          </p:cNvSpPr>
          <p:nvPr/>
        </p:nvSpPr>
        <p:spPr>
          <a:xfrm>
            <a:off x="1038225" y="287338"/>
            <a:ext cx="10058400" cy="1449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Blood Composition</a:t>
            </a:r>
            <a:endParaRPr lang="nl-NL" b="1" dirty="0"/>
          </a:p>
        </p:txBody>
      </p:sp>
      <p:sp>
        <p:nvSpPr>
          <p:cNvPr id="2" name="TextBox 1">
            <a:extLst>
              <a:ext uri="{FF2B5EF4-FFF2-40B4-BE49-F238E27FC236}">
                <a16:creationId xmlns:a16="http://schemas.microsoft.com/office/drawing/2014/main" id="{8F3FB358-BDF6-4D79-82BB-89101015C417}"/>
              </a:ext>
            </a:extLst>
          </p:cNvPr>
          <p:cNvSpPr txBox="1"/>
          <p:nvPr/>
        </p:nvSpPr>
        <p:spPr>
          <a:xfrm>
            <a:off x="3179561" y="2360582"/>
            <a:ext cx="2916439" cy="4247317"/>
          </a:xfrm>
          <a:prstGeom prst="rect">
            <a:avLst/>
          </a:prstGeom>
          <a:noFill/>
        </p:spPr>
        <p:txBody>
          <a:bodyPr wrap="none" rtlCol="0">
            <a:spAutoFit/>
          </a:bodyPr>
          <a:lstStyle/>
          <a:p>
            <a:r>
              <a:rPr lang="en-US" dirty="0"/>
              <a:t>Pro-inflammatory Cytokines: </a:t>
            </a:r>
          </a:p>
          <a:p>
            <a:pPr marL="285750" indent="-285750">
              <a:buFont typeface="Arial" panose="020B0604020202020204" pitchFamily="34" charset="0"/>
              <a:buChar char="•"/>
            </a:pPr>
            <a:r>
              <a:rPr lang="en-US" b="1" dirty="0"/>
              <a:t>IL-8</a:t>
            </a:r>
          </a:p>
          <a:p>
            <a:pPr marL="285750" indent="-285750">
              <a:buFont typeface="Arial" panose="020B0604020202020204" pitchFamily="34" charset="0"/>
              <a:buChar char="•"/>
            </a:pPr>
            <a:r>
              <a:rPr lang="en-US" b="1" dirty="0"/>
              <a:t>IL-6</a:t>
            </a:r>
            <a:r>
              <a:rPr lang="en-US" dirty="0"/>
              <a:t> </a:t>
            </a:r>
          </a:p>
          <a:p>
            <a:pPr marL="285750" indent="-285750">
              <a:buFont typeface="Arial" panose="020B0604020202020204" pitchFamily="34" charset="0"/>
              <a:buChar char="•"/>
            </a:pPr>
            <a:r>
              <a:rPr lang="en-US" b="1" dirty="0"/>
              <a:t>IL-1β</a:t>
            </a:r>
          </a:p>
          <a:p>
            <a:pPr marL="285750" indent="-285750">
              <a:buFont typeface="Arial" panose="020B0604020202020204" pitchFamily="34" charset="0"/>
              <a:buChar char="•"/>
            </a:pPr>
            <a:r>
              <a:rPr lang="en-US" b="1" dirty="0"/>
              <a:t>TNF-</a:t>
            </a:r>
            <a:r>
              <a:rPr lang="nl-NL" b="1" dirty="0"/>
              <a:t>α</a:t>
            </a:r>
            <a:r>
              <a:rPr lang="en-US" dirty="0"/>
              <a:t> </a:t>
            </a:r>
          </a:p>
          <a:p>
            <a:endParaRPr lang="en-US" b="1" dirty="0"/>
          </a:p>
          <a:p>
            <a:r>
              <a:rPr lang="en-US" dirty="0"/>
              <a:t>Anti-inflammatory Cytokines</a:t>
            </a:r>
            <a:endParaRPr lang="en-US" b="1" dirty="0"/>
          </a:p>
          <a:p>
            <a:pPr marL="285750" indent="-285750">
              <a:buFont typeface="Arial" panose="020B0604020202020204" pitchFamily="34" charset="0"/>
              <a:buChar char="•"/>
            </a:pPr>
            <a:r>
              <a:rPr lang="en-US" b="1" dirty="0"/>
              <a:t>Interleukin 10 (IL-10) </a:t>
            </a:r>
          </a:p>
          <a:p>
            <a:pPr marL="285750" indent="-285750">
              <a:buFont typeface="Arial" panose="020B0604020202020204" pitchFamily="34" charset="0"/>
              <a:buChar char="•"/>
            </a:pPr>
            <a:r>
              <a:rPr lang="en-US" b="1" dirty="0"/>
              <a:t>IL-6 </a:t>
            </a:r>
          </a:p>
          <a:p>
            <a:pPr marL="285750" indent="-285750">
              <a:buFont typeface="Arial" panose="020B0604020202020204" pitchFamily="34" charset="0"/>
              <a:buChar char="•"/>
            </a:pPr>
            <a:r>
              <a:rPr lang="en-US" b="1" dirty="0"/>
              <a:t>TGF-β</a:t>
            </a:r>
          </a:p>
          <a:p>
            <a:endParaRPr lang="nl-NL" b="1" dirty="0"/>
          </a:p>
          <a:p>
            <a:endParaRPr lang="en-US" dirty="0"/>
          </a:p>
          <a:p>
            <a:endParaRPr lang="en-US" dirty="0"/>
          </a:p>
          <a:p>
            <a:endParaRPr lang="en-US" b="1" dirty="0"/>
          </a:p>
          <a:p>
            <a:endParaRPr lang="nl-NL" dirty="0"/>
          </a:p>
        </p:txBody>
      </p:sp>
      <p:pic>
        <p:nvPicPr>
          <p:cNvPr id="6" name="Picture 5">
            <a:extLst>
              <a:ext uri="{FF2B5EF4-FFF2-40B4-BE49-F238E27FC236}">
                <a16:creationId xmlns:a16="http://schemas.microsoft.com/office/drawing/2014/main" id="{6E1437E3-717F-47EE-BC41-0652E5DE3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53" y="3010268"/>
            <a:ext cx="1226156" cy="1226156"/>
          </a:xfrm>
          <a:prstGeom prst="rect">
            <a:avLst/>
          </a:prstGeom>
        </p:spPr>
      </p:pic>
      <p:cxnSp>
        <p:nvCxnSpPr>
          <p:cNvPr id="11" name="Straight Connector 10">
            <a:extLst>
              <a:ext uri="{FF2B5EF4-FFF2-40B4-BE49-F238E27FC236}">
                <a16:creationId xmlns:a16="http://schemas.microsoft.com/office/drawing/2014/main" id="{7BA946EB-38F3-424F-A2E3-9A933E632392}"/>
              </a:ext>
            </a:extLst>
          </p:cNvPr>
          <p:cNvCxnSpPr>
            <a:cxnSpLocks/>
          </p:cNvCxnSpPr>
          <p:nvPr/>
        </p:nvCxnSpPr>
        <p:spPr>
          <a:xfrm>
            <a:off x="1316072" y="4400370"/>
            <a:ext cx="1303518"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3B9B4E8-09B3-4F19-913F-87B409A3BB44}"/>
              </a:ext>
            </a:extLst>
          </p:cNvPr>
          <p:cNvSpPr txBox="1"/>
          <p:nvPr/>
        </p:nvSpPr>
        <p:spPr>
          <a:xfrm>
            <a:off x="7048500" y="2360582"/>
            <a:ext cx="2804870" cy="2308324"/>
          </a:xfrm>
          <a:prstGeom prst="rect">
            <a:avLst/>
          </a:prstGeom>
          <a:noFill/>
        </p:spPr>
        <p:txBody>
          <a:bodyPr wrap="none" rtlCol="0">
            <a:spAutoFit/>
          </a:bodyPr>
          <a:lstStyle/>
          <a:p>
            <a:r>
              <a:rPr lang="en-US" dirty="0"/>
              <a:t>Other:</a:t>
            </a:r>
          </a:p>
          <a:p>
            <a:pPr marL="285750" indent="-285750">
              <a:buFont typeface="Arial" panose="020B0604020202020204" pitchFamily="34" charset="0"/>
              <a:buChar char="•"/>
            </a:pPr>
            <a:r>
              <a:rPr lang="en-US" b="1" dirty="0"/>
              <a:t>C-reactive protein (CRP) </a:t>
            </a:r>
          </a:p>
          <a:p>
            <a:pPr marL="285750" indent="-285750">
              <a:buFont typeface="Arial" panose="020B0604020202020204" pitchFamily="34" charset="0"/>
              <a:buChar char="•"/>
            </a:pPr>
            <a:r>
              <a:rPr lang="en-US" b="1" dirty="0"/>
              <a:t>Leptin</a:t>
            </a:r>
          </a:p>
          <a:p>
            <a:pPr marL="285750" indent="-285750">
              <a:buFont typeface="Arial" panose="020B0604020202020204" pitchFamily="34" charset="0"/>
              <a:buChar char="•"/>
            </a:pPr>
            <a:r>
              <a:rPr lang="en-US" b="1" dirty="0"/>
              <a:t>Neutrophils</a:t>
            </a:r>
          </a:p>
          <a:p>
            <a:pPr marL="285750" indent="-285750">
              <a:buFont typeface="Arial" panose="020B0604020202020204" pitchFamily="34" charset="0"/>
              <a:buChar char="•"/>
            </a:pPr>
            <a:r>
              <a:rPr lang="en-US" b="1" dirty="0"/>
              <a:t>Macrophages</a:t>
            </a:r>
            <a:endParaRPr lang="nl-NL" b="1" dirty="0"/>
          </a:p>
          <a:p>
            <a:pPr marL="285750" indent="-285750">
              <a:buFont typeface="Arial" panose="020B0604020202020204" pitchFamily="34" charset="0"/>
              <a:buChar char="•"/>
            </a:pPr>
            <a:r>
              <a:rPr lang="en-US" b="1" dirty="0"/>
              <a:t>TGF-</a:t>
            </a:r>
            <a:r>
              <a:rPr lang="nl-NL" b="1" dirty="0"/>
              <a:t>α</a:t>
            </a:r>
            <a:r>
              <a:rPr lang="en-US" b="1" dirty="0"/>
              <a:t>  </a:t>
            </a:r>
            <a:endParaRPr lang="nl-NL" b="1" dirty="0"/>
          </a:p>
          <a:p>
            <a:endParaRPr lang="en-US" dirty="0"/>
          </a:p>
          <a:p>
            <a:endParaRPr lang="nl-NL" dirty="0"/>
          </a:p>
        </p:txBody>
      </p:sp>
    </p:spTree>
    <p:extLst>
      <p:ext uri="{BB962C8B-B14F-4D97-AF65-F5344CB8AC3E}">
        <p14:creationId xmlns:p14="http://schemas.microsoft.com/office/powerpoint/2010/main" val="3422175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309-D92E-48A9-B920-F613F921CF49}"/>
              </a:ext>
            </a:extLst>
          </p:cNvPr>
          <p:cNvSpPr>
            <a:spLocks noGrp="1"/>
          </p:cNvSpPr>
          <p:nvPr>
            <p:ph type="title" idx="4294967295"/>
          </p:nvPr>
        </p:nvSpPr>
        <p:spPr>
          <a:xfrm>
            <a:off x="922457" y="-182787"/>
            <a:ext cx="10058400" cy="1449387"/>
          </a:xfrm>
        </p:spPr>
        <p:txBody>
          <a:bodyPr/>
          <a:lstStyle/>
          <a:p>
            <a:r>
              <a:rPr lang="en-US" b="1" dirty="0"/>
              <a:t>Variable burn wounds</a:t>
            </a:r>
            <a:endParaRPr lang="nl-NL" b="1" dirty="0"/>
          </a:p>
        </p:txBody>
      </p:sp>
      <p:cxnSp>
        <p:nvCxnSpPr>
          <p:cNvPr id="5" name="Straight Connector 4">
            <a:extLst>
              <a:ext uri="{FF2B5EF4-FFF2-40B4-BE49-F238E27FC236}">
                <a16:creationId xmlns:a16="http://schemas.microsoft.com/office/drawing/2014/main" id="{54332340-239A-4F2B-8CE0-F4A5E74CBD9D}"/>
              </a:ext>
            </a:extLst>
          </p:cNvPr>
          <p:cNvCxnSpPr>
            <a:cxnSpLocks/>
          </p:cNvCxnSpPr>
          <p:nvPr/>
        </p:nvCxnSpPr>
        <p:spPr>
          <a:xfrm>
            <a:off x="922457" y="1266600"/>
            <a:ext cx="5173543" cy="0"/>
          </a:xfrm>
          <a:prstGeom prst="line">
            <a:avLst/>
          </a:prstGeom>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36F5578B-7F92-480E-9E66-D998FD6BDB75}"/>
              </a:ext>
            </a:extLst>
          </p:cNvPr>
          <p:cNvPicPr/>
          <p:nvPr/>
        </p:nvPicPr>
        <p:blipFill>
          <a:blip r:embed="rId3"/>
          <a:stretch/>
        </p:blipFill>
        <p:spPr>
          <a:xfrm>
            <a:off x="155321" y="1469037"/>
            <a:ext cx="10772508" cy="4497048"/>
          </a:xfrm>
          <a:prstGeom prst="rect">
            <a:avLst/>
          </a:prstGeom>
          <a:ln>
            <a:noFill/>
          </a:ln>
        </p:spPr>
      </p:pic>
      <p:sp>
        <p:nvSpPr>
          <p:cNvPr id="8" name="Rectangle 7">
            <a:extLst>
              <a:ext uri="{FF2B5EF4-FFF2-40B4-BE49-F238E27FC236}">
                <a16:creationId xmlns:a16="http://schemas.microsoft.com/office/drawing/2014/main" id="{681D7580-788E-45A2-80AD-BB4EC6330DE5}"/>
              </a:ext>
            </a:extLst>
          </p:cNvPr>
          <p:cNvSpPr/>
          <p:nvPr/>
        </p:nvSpPr>
        <p:spPr>
          <a:xfrm>
            <a:off x="125340" y="4357849"/>
            <a:ext cx="10772508" cy="6444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nl-NL"/>
          </a:p>
        </p:txBody>
      </p:sp>
      <p:sp>
        <p:nvSpPr>
          <p:cNvPr id="3" name="Rectangle 2"/>
          <p:cNvSpPr/>
          <p:nvPr/>
        </p:nvSpPr>
        <p:spPr>
          <a:xfrm>
            <a:off x="155321" y="5034663"/>
            <a:ext cx="10772508" cy="69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97847" y="4402135"/>
            <a:ext cx="1294151" cy="1200329"/>
          </a:xfrm>
          <a:prstGeom prst="rect">
            <a:avLst/>
          </a:prstGeom>
          <a:noFill/>
        </p:spPr>
        <p:txBody>
          <a:bodyPr wrap="square" rtlCol="0">
            <a:spAutoFit/>
          </a:bodyPr>
          <a:lstStyle/>
          <a:p>
            <a:r>
              <a:rPr lang="nl-NL" dirty="0">
                <a:solidFill>
                  <a:srgbClr val="FF0000"/>
                </a:solidFill>
              </a:rPr>
              <a:t>Non-</a:t>
            </a:r>
            <a:r>
              <a:rPr lang="nl-NL" dirty="0" err="1">
                <a:solidFill>
                  <a:srgbClr val="FF0000"/>
                </a:solidFill>
              </a:rPr>
              <a:t>grafted</a:t>
            </a:r>
            <a:r>
              <a:rPr lang="nl-NL" dirty="0"/>
              <a:t> </a:t>
            </a:r>
          </a:p>
          <a:p>
            <a:endParaRPr lang="nl-NL" dirty="0">
              <a:solidFill>
                <a:srgbClr val="0070C0"/>
              </a:solidFill>
            </a:endParaRPr>
          </a:p>
          <a:p>
            <a:r>
              <a:rPr lang="nl-NL" dirty="0" err="1">
                <a:solidFill>
                  <a:srgbClr val="0070C0"/>
                </a:solidFill>
              </a:rPr>
              <a:t>Grafted</a:t>
            </a:r>
            <a:endParaRPr lang="en-US" dirty="0">
              <a:solidFill>
                <a:srgbClr val="0070C0"/>
              </a:solidFill>
            </a:endParaRPr>
          </a:p>
        </p:txBody>
      </p:sp>
    </p:spTree>
    <p:extLst>
      <p:ext uri="{BB962C8B-B14F-4D97-AF65-F5344CB8AC3E}">
        <p14:creationId xmlns:p14="http://schemas.microsoft.com/office/powerpoint/2010/main" val="311395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5">
            <a:extLst>
              <a:ext uri="{FF2B5EF4-FFF2-40B4-BE49-F238E27FC236}">
                <a16:creationId xmlns:a16="http://schemas.microsoft.com/office/drawing/2014/main" id="{23B257BD-9A03-4C28-814B-7CAE80256769}"/>
              </a:ext>
            </a:extLst>
          </p:cNvPr>
          <p:cNvSpPr/>
          <p:nvPr/>
        </p:nvSpPr>
        <p:spPr>
          <a:xfrm>
            <a:off x="1534613" y="3997438"/>
            <a:ext cx="9851843" cy="232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buClr>
                <a:schemeClr val="accent2"/>
              </a:buClr>
              <a:buFont typeface="Arial" panose="020B0604020202020204" pitchFamily="34" charset="0"/>
              <a:buChar char="•"/>
            </a:pPr>
            <a:r>
              <a:rPr lang="nl-NL" sz="2400" dirty="0"/>
              <a:t>Main difference with cuteanous wounds is the </a:t>
            </a:r>
            <a:r>
              <a:rPr lang="en-US" sz="2400" dirty="0"/>
              <a:t>the loss of the skin appendages and re-epithelialization, which can only occur from the edges </a:t>
            </a:r>
            <a:r>
              <a:rPr lang="nl-NL" sz="2400" dirty="0"/>
              <a:t>of the wound</a:t>
            </a:r>
          </a:p>
          <a:p>
            <a:pPr marL="342900" indent="-342900">
              <a:buClr>
                <a:schemeClr val="accent2"/>
              </a:buClr>
              <a:buFont typeface="Arial" panose="020B0604020202020204" pitchFamily="34" charset="0"/>
              <a:buChar char="•"/>
            </a:pPr>
            <a:r>
              <a:rPr lang="en-US" sz="2400" spc="-1" dirty="0">
                <a:solidFill>
                  <a:srgbClr val="000000"/>
                </a:solidFill>
                <a:ea typeface="Calibri"/>
              </a:rPr>
              <a:t>Hair follicles and sweat glands are completely destroyed and therefore can’t </a:t>
            </a:r>
            <a:r>
              <a:rPr lang="en-US" sz="2400" dirty="0"/>
              <a:t>serve as sources of epithelial regrowth </a:t>
            </a:r>
          </a:p>
          <a:p>
            <a:pPr marL="342900" indent="-342900">
              <a:buClr>
                <a:schemeClr val="accent2"/>
              </a:buClr>
              <a:buFont typeface="Arial" panose="020B0604020202020204" pitchFamily="34" charset="0"/>
              <a:buChar char="•"/>
            </a:pPr>
            <a:r>
              <a:rPr lang="en-US" sz="2400" b="0" strike="noStrike" spc="-1" dirty="0">
                <a:solidFill>
                  <a:srgbClr val="000000"/>
                </a:solidFill>
                <a:latin typeface="Calibri"/>
              </a:rPr>
              <a:t>Results in scarring</a:t>
            </a:r>
            <a:endParaRPr lang="en-US" sz="2400" b="0" strike="noStrike" spc="-1" dirty="0">
              <a:latin typeface="Arial"/>
            </a:endParaRPr>
          </a:p>
        </p:txBody>
      </p:sp>
      <p:pic>
        <p:nvPicPr>
          <p:cNvPr id="7" name="Picture 6">
            <a:extLst>
              <a:ext uri="{FF2B5EF4-FFF2-40B4-BE49-F238E27FC236}">
                <a16:creationId xmlns:a16="http://schemas.microsoft.com/office/drawing/2014/main" id="{522A2DF9-5F9F-43DD-BE94-82B390EC17BB}"/>
              </a:ext>
            </a:extLst>
          </p:cNvPr>
          <p:cNvPicPr>
            <a:picLocks noChangeAspect="1"/>
          </p:cNvPicPr>
          <p:nvPr/>
        </p:nvPicPr>
        <p:blipFill rotWithShape="1">
          <a:blip r:embed="rId3"/>
          <a:srcRect b="16232"/>
          <a:stretch/>
        </p:blipFill>
        <p:spPr>
          <a:xfrm>
            <a:off x="1449434" y="0"/>
            <a:ext cx="9534525" cy="3997438"/>
          </a:xfrm>
          <a:prstGeom prst="rect">
            <a:avLst/>
          </a:prstGeom>
        </p:spPr>
      </p:pic>
    </p:spTree>
    <p:extLst>
      <p:ext uri="{BB962C8B-B14F-4D97-AF65-F5344CB8AC3E}">
        <p14:creationId xmlns:p14="http://schemas.microsoft.com/office/powerpoint/2010/main" val="46836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A6D71-35D8-4B87-966C-6BA83E9CEB40}"/>
              </a:ext>
            </a:extLst>
          </p:cNvPr>
          <p:cNvSpPr txBox="1"/>
          <p:nvPr/>
        </p:nvSpPr>
        <p:spPr>
          <a:xfrm>
            <a:off x="4761782" y="533400"/>
            <a:ext cx="7228936" cy="5755422"/>
          </a:xfrm>
          <a:prstGeom prst="rect">
            <a:avLst/>
          </a:prstGeom>
          <a:noFill/>
        </p:spPr>
        <p:txBody>
          <a:bodyPr wrap="square" rtlCol="0">
            <a:spAutoFit/>
          </a:bodyPr>
          <a:lstStyle/>
          <a:p>
            <a:r>
              <a:rPr lang="en-US" sz="4000" b="1" spc="-50" dirty="0">
                <a:solidFill>
                  <a:schemeClr val="tx1">
                    <a:lumMod val="75000"/>
                    <a:lumOff val="25000"/>
                  </a:schemeClr>
                </a:solidFill>
                <a:latin typeface="+mj-lt"/>
                <a:ea typeface="+mj-ea"/>
                <a:cs typeface="+mj-cs"/>
              </a:rPr>
              <a:t>Effect of Immune system alterations</a:t>
            </a:r>
          </a:p>
          <a:p>
            <a:endParaRPr lang="en-US" sz="4000" b="1" spc="-50" dirty="0">
              <a:solidFill>
                <a:schemeClr val="tx1">
                  <a:lumMod val="75000"/>
                  <a:lumOff val="25000"/>
                </a:schemeClr>
              </a:solidFill>
              <a:latin typeface="+mj-lt"/>
              <a:ea typeface="+mj-ea"/>
              <a:cs typeface="+mj-cs"/>
            </a:endParaRPr>
          </a:p>
          <a:p>
            <a:r>
              <a:rPr lang="en-US" sz="2400" dirty="0"/>
              <a:t>Application of a synthetic TGF-β antagonist accelerates re-epithelialization in pig burn wounds</a:t>
            </a:r>
          </a:p>
          <a:p>
            <a:pPr>
              <a:buClr>
                <a:schemeClr val="accent2"/>
              </a:buClr>
            </a:pPr>
            <a:r>
              <a:rPr lang="en-US" sz="2400" dirty="0"/>
              <a:t>(100% antagonist-treated wounds vs. </a:t>
            </a:r>
          </a:p>
          <a:p>
            <a:pPr>
              <a:buClr>
                <a:schemeClr val="accent2"/>
              </a:buClr>
            </a:pPr>
            <a:r>
              <a:rPr lang="en-US" sz="2400" dirty="0"/>
              <a:t>	70% re-epithelialization in control wounds) </a:t>
            </a:r>
          </a:p>
          <a:p>
            <a:pPr>
              <a:buClr>
                <a:schemeClr val="accent2"/>
              </a:buClr>
            </a:pPr>
            <a:endParaRPr lang="en-US" sz="2400" dirty="0"/>
          </a:p>
          <a:p>
            <a:pPr>
              <a:buClr>
                <a:schemeClr val="accent2"/>
              </a:buClr>
            </a:pPr>
            <a:r>
              <a:rPr lang="en-US" sz="2400" dirty="0"/>
              <a:t>Reduces wound contraction and scarring in standard pig skin burn</a:t>
            </a:r>
          </a:p>
          <a:p>
            <a:pPr>
              <a:buClr>
                <a:schemeClr val="accent2"/>
              </a:buClr>
            </a:pPr>
            <a:endParaRPr lang="en-US" sz="2400" dirty="0"/>
          </a:p>
          <a:p>
            <a:pPr>
              <a:buClr>
                <a:schemeClr val="accent2"/>
              </a:buClr>
            </a:pPr>
            <a:endParaRPr lang="en-US" sz="2400" dirty="0"/>
          </a:p>
          <a:p>
            <a:pPr>
              <a:buClr>
                <a:schemeClr val="accent2"/>
              </a:buClr>
            </a:pPr>
            <a:r>
              <a:rPr lang="en-US" sz="2400" dirty="0"/>
              <a:t>Clinical trials are </a:t>
            </a:r>
            <a:r>
              <a:rPr lang="en-US" sz="2400" b="1" dirty="0"/>
              <a:t>expensive</a:t>
            </a:r>
          </a:p>
          <a:p>
            <a:pPr>
              <a:buClr>
                <a:schemeClr val="accent2"/>
              </a:buClr>
            </a:pPr>
            <a:endParaRPr lang="en-US" sz="2400" b="1" dirty="0"/>
          </a:p>
          <a:p>
            <a:pPr>
              <a:buClr>
                <a:schemeClr val="accent2"/>
              </a:buClr>
            </a:pPr>
            <a:r>
              <a:rPr lang="en-US" sz="2400" dirty="0"/>
              <a:t>Computational modelling can serve as cheap alternative</a:t>
            </a:r>
            <a:endParaRPr lang="nl-NL" sz="2400" dirty="0"/>
          </a:p>
        </p:txBody>
      </p:sp>
      <p:pic>
        <p:nvPicPr>
          <p:cNvPr id="4" name="Picture 3">
            <a:extLst>
              <a:ext uri="{FF2B5EF4-FFF2-40B4-BE49-F238E27FC236}">
                <a16:creationId xmlns:a16="http://schemas.microsoft.com/office/drawing/2014/main" id="{281EA9CE-5D49-42A9-916B-0D1F5318426E}"/>
              </a:ext>
            </a:extLst>
          </p:cNvPr>
          <p:cNvPicPr>
            <a:picLocks noChangeAspect="1"/>
          </p:cNvPicPr>
          <p:nvPr/>
        </p:nvPicPr>
        <p:blipFill>
          <a:blip r:embed="rId3"/>
          <a:stretch>
            <a:fillRect/>
          </a:stretch>
        </p:blipFill>
        <p:spPr>
          <a:xfrm>
            <a:off x="935696" y="533400"/>
            <a:ext cx="3419475" cy="5791200"/>
          </a:xfrm>
          <a:prstGeom prst="rect">
            <a:avLst/>
          </a:prstGeom>
        </p:spPr>
      </p:pic>
      <p:cxnSp>
        <p:nvCxnSpPr>
          <p:cNvPr id="6" name="Straight Connector 5">
            <a:extLst>
              <a:ext uri="{FF2B5EF4-FFF2-40B4-BE49-F238E27FC236}">
                <a16:creationId xmlns:a16="http://schemas.microsoft.com/office/drawing/2014/main" id="{E8435D97-8E65-4827-B9D7-892D72F859E8}"/>
              </a:ext>
            </a:extLst>
          </p:cNvPr>
          <p:cNvCxnSpPr>
            <a:cxnSpLocks/>
          </p:cNvCxnSpPr>
          <p:nvPr/>
        </p:nvCxnSpPr>
        <p:spPr>
          <a:xfrm>
            <a:off x="4899805" y="1214842"/>
            <a:ext cx="69528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C03DF526-25A9-49BC-A615-C81726D1330C}"/>
              </a:ext>
            </a:extLst>
          </p:cNvPr>
          <p:cNvCxnSpPr/>
          <p:nvPr/>
        </p:nvCxnSpPr>
        <p:spPr>
          <a:xfrm>
            <a:off x="9035140" y="5279573"/>
            <a:ext cx="0" cy="402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310E7C-C1A2-4FF2-BE98-C4ED8D92ACCF}"/>
              </a:ext>
            </a:extLst>
          </p:cNvPr>
          <p:cNvCxnSpPr>
            <a:cxnSpLocks/>
          </p:cNvCxnSpPr>
          <p:nvPr/>
        </p:nvCxnSpPr>
        <p:spPr>
          <a:xfrm>
            <a:off x="8458200" y="5279573"/>
            <a:ext cx="5878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7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E3F45-BF96-4825-A630-23BF69194CC5}"/>
              </a:ext>
            </a:extLst>
          </p:cNvPr>
          <p:cNvSpPr txBox="1"/>
          <p:nvPr/>
        </p:nvSpPr>
        <p:spPr>
          <a:xfrm>
            <a:off x="604434" y="2882798"/>
            <a:ext cx="11267268" cy="3477875"/>
          </a:xfrm>
          <a:prstGeom prst="rect">
            <a:avLst/>
          </a:prstGeom>
          <a:noFill/>
        </p:spPr>
        <p:txBody>
          <a:bodyPr wrap="square" rtlCol="0">
            <a:spAutoFit/>
          </a:bodyPr>
          <a:lstStyle/>
          <a:p>
            <a:pPr algn="ctr"/>
            <a:r>
              <a:rPr lang="nl-NL" sz="4400" dirty="0"/>
              <a:t>Create a validated computational model of one or more stages of burn wound healing, that is linked to the HIIS model (co-evolution governed by exposure to blood supply). </a:t>
            </a:r>
          </a:p>
          <a:p>
            <a:pPr algn="ctr"/>
            <a:endParaRPr lang="nl-NL" sz="4400" dirty="0"/>
          </a:p>
        </p:txBody>
      </p:sp>
      <p:pic>
        <p:nvPicPr>
          <p:cNvPr id="7" name="Picture 6">
            <a:extLst>
              <a:ext uri="{FF2B5EF4-FFF2-40B4-BE49-F238E27FC236}">
                <a16:creationId xmlns:a16="http://schemas.microsoft.com/office/drawing/2014/main" id="{1516C830-9652-4FC3-BA18-42F16DACC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584" y="440040"/>
            <a:ext cx="1848832" cy="1848832"/>
          </a:xfrm>
          <a:prstGeom prst="rect">
            <a:avLst/>
          </a:prstGeom>
        </p:spPr>
      </p:pic>
      <p:cxnSp>
        <p:nvCxnSpPr>
          <p:cNvPr id="8" name="Straight Connector 7">
            <a:extLst>
              <a:ext uri="{FF2B5EF4-FFF2-40B4-BE49-F238E27FC236}">
                <a16:creationId xmlns:a16="http://schemas.microsoft.com/office/drawing/2014/main" id="{60E22CC6-EA77-48A4-AE62-A91870184C91}"/>
              </a:ext>
            </a:extLst>
          </p:cNvPr>
          <p:cNvCxnSpPr>
            <a:cxnSpLocks/>
          </p:cNvCxnSpPr>
          <p:nvPr/>
        </p:nvCxnSpPr>
        <p:spPr>
          <a:xfrm>
            <a:off x="5171584" y="2506456"/>
            <a:ext cx="16473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337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0A-7382-4189-82F8-3228C3E1D6A1}"/>
              </a:ext>
            </a:extLst>
          </p:cNvPr>
          <p:cNvSpPr>
            <a:spLocks noGrp="1"/>
          </p:cNvSpPr>
          <p:nvPr>
            <p:ph type="title" idx="4294967295"/>
          </p:nvPr>
        </p:nvSpPr>
        <p:spPr>
          <a:xfrm>
            <a:off x="1055396" y="5227"/>
            <a:ext cx="10058400" cy="1449387"/>
          </a:xfrm>
        </p:spPr>
        <p:txBody>
          <a:bodyPr/>
          <a:lstStyle/>
          <a:p>
            <a:r>
              <a:rPr lang="nl-NL" b="1" dirty="0"/>
              <a:t>Previously built models</a:t>
            </a:r>
          </a:p>
        </p:txBody>
      </p:sp>
      <p:sp>
        <p:nvSpPr>
          <p:cNvPr id="3" name="Content Placeholder 2">
            <a:extLst>
              <a:ext uri="{FF2B5EF4-FFF2-40B4-BE49-F238E27FC236}">
                <a16:creationId xmlns:a16="http://schemas.microsoft.com/office/drawing/2014/main" id="{99BB7B7F-DCA0-4E51-A527-EDB1C886B943}"/>
              </a:ext>
            </a:extLst>
          </p:cNvPr>
          <p:cNvSpPr>
            <a:spLocks noGrp="1"/>
          </p:cNvSpPr>
          <p:nvPr>
            <p:ph idx="4294967295"/>
          </p:nvPr>
        </p:nvSpPr>
        <p:spPr>
          <a:xfrm>
            <a:off x="1809458" y="4243704"/>
            <a:ext cx="9304338" cy="2562225"/>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pic>
        <p:nvPicPr>
          <p:cNvPr id="6" name="Picture 5">
            <a:extLst>
              <a:ext uri="{FF2B5EF4-FFF2-40B4-BE49-F238E27FC236}">
                <a16:creationId xmlns:a16="http://schemas.microsoft.com/office/drawing/2014/main" id="{B649655D-0D13-4A36-AE32-688914EC4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5203" y="4321542"/>
            <a:ext cx="1077186" cy="1077186"/>
          </a:xfrm>
          <a:prstGeom prst="rect">
            <a:avLst/>
          </a:prstGeom>
        </p:spPr>
      </p:pic>
      <p:sp>
        <p:nvSpPr>
          <p:cNvPr id="7" name="TextBox 6">
            <a:extLst>
              <a:ext uri="{FF2B5EF4-FFF2-40B4-BE49-F238E27FC236}">
                <a16:creationId xmlns:a16="http://schemas.microsoft.com/office/drawing/2014/main" id="{ABAE27EF-2C3E-4F02-9930-2391AD343157}"/>
              </a:ext>
            </a:extLst>
          </p:cNvPr>
          <p:cNvSpPr txBox="1"/>
          <p:nvPr/>
        </p:nvSpPr>
        <p:spPr>
          <a:xfrm>
            <a:off x="2224125" y="2218226"/>
            <a:ext cx="5262979" cy="707886"/>
          </a:xfrm>
          <a:prstGeom prst="rect">
            <a:avLst/>
          </a:prstGeom>
          <a:noFill/>
        </p:spPr>
        <p:txBody>
          <a:bodyPr wrap="none" rtlCol="0">
            <a:spAutoFit/>
          </a:bodyPr>
          <a:lstStyle/>
          <a:p>
            <a:r>
              <a:rPr lang="en-US" sz="2000" dirty="0"/>
              <a:t>Dynamic computational frameworks simulating </a:t>
            </a:r>
          </a:p>
          <a:p>
            <a:r>
              <a:rPr lang="en-US" sz="2000" b="1" dirty="0"/>
              <a:t>separate </a:t>
            </a:r>
            <a:r>
              <a:rPr lang="en-US" sz="2000" dirty="0"/>
              <a:t>burn/cutaneous wound healing </a:t>
            </a:r>
            <a:r>
              <a:rPr lang="en-US" sz="2000" b="1" dirty="0"/>
              <a:t>stages:</a:t>
            </a:r>
            <a:endParaRPr lang="nl-NL" sz="2000" dirty="0"/>
          </a:p>
        </p:txBody>
      </p:sp>
      <p:pic>
        <p:nvPicPr>
          <p:cNvPr id="11" name="Picture 10">
            <a:extLst>
              <a:ext uri="{FF2B5EF4-FFF2-40B4-BE49-F238E27FC236}">
                <a16:creationId xmlns:a16="http://schemas.microsoft.com/office/drawing/2014/main" id="{E860AFE9-02D6-411B-8F53-9B7450AAC7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09" y="1966887"/>
            <a:ext cx="1294817" cy="1294817"/>
          </a:xfrm>
          <a:prstGeom prst="rect">
            <a:avLst/>
          </a:prstGeom>
        </p:spPr>
      </p:pic>
      <p:sp>
        <p:nvSpPr>
          <p:cNvPr id="12" name="TextBox 11">
            <a:extLst>
              <a:ext uri="{FF2B5EF4-FFF2-40B4-BE49-F238E27FC236}">
                <a16:creationId xmlns:a16="http://schemas.microsoft.com/office/drawing/2014/main" id="{1706E686-3FAC-4375-9F3C-3259F4BE8910}"/>
              </a:ext>
            </a:extLst>
          </p:cNvPr>
          <p:cNvSpPr txBox="1"/>
          <p:nvPr/>
        </p:nvSpPr>
        <p:spPr>
          <a:xfrm>
            <a:off x="4287169" y="4517145"/>
            <a:ext cx="6826627" cy="1015663"/>
          </a:xfrm>
          <a:prstGeom prst="rect">
            <a:avLst/>
          </a:prstGeom>
          <a:noFill/>
        </p:spPr>
        <p:txBody>
          <a:bodyPr wrap="square" rtlCol="0">
            <a:spAutoFit/>
          </a:bodyPr>
          <a:lstStyle/>
          <a:p>
            <a:r>
              <a:rPr lang="en-US" sz="2000" dirty="0"/>
              <a:t>Dynamic computational Alkaline Phosphatase (AP) related </a:t>
            </a:r>
            <a:r>
              <a:rPr lang="en-US" sz="2000" b="1" dirty="0"/>
              <a:t>innate immune system </a:t>
            </a:r>
            <a:r>
              <a:rPr lang="en-US" sz="2000" dirty="0"/>
              <a:t>model.  </a:t>
            </a:r>
          </a:p>
          <a:p>
            <a:endParaRPr lang="nl-NL" sz="2000" dirty="0"/>
          </a:p>
        </p:txBody>
      </p:sp>
      <p:cxnSp>
        <p:nvCxnSpPr>
          <p:cNvPr id="15" name="Straight Connector 14">
            <a:extLst>
              <a:ext uri="{FF2B5EF4-FFF2-40B4-BE49-F238E27FC236}">
                <a16:creationId xmlns:a16="http://schemas.microsoft.com/office/drawing/2014/main" id="{F0861455-184F-4A9B-BF47-926D213409CE}"/>
              </a:ext>
            </a:extLst>
          </p:cNvPr>
          <p:cNvCxnSpPr>
            <a:cxnSpLocks/>
          </p:cNvCxnSpPr>
          <p:nvPr/>
        </p:nvCxnSpPr>
        <p:spPr>
          <a:xfrm>
            <a:off x="1055396" y="1454614"/>
            <a:ext cx="55854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E300C629-60FE-4BC5-A445-C68D3F91A67A}"/>
              </a:ext>
            </a:extLst>
          </p:cNvPr>
          <p:cNvCxnSpPr>
            <a:cxnSpLocks/>
          </p:cNvCxnSpPr>
          <p:nvPr/>
        </p:nvCxnSpPr>
        <p:spPr>
          <a:xfrm>
            <a:off x="675368" y="3429000"/>
            <a:ext cx="11832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38E937D-1E5B-49EE-9EE4-E80DCE2C065E}"/>
              </a:ext>
            </a:extLst>
          </p:cNvPr>
          <p:cNvCxnSpPr>
            <a:cxnSpLocks/>
          </p:cNvCxnSpPr>
          <p:nvPr/>
        </p:nvCxnSpPr>
        <p:spPr>
          <a:xfrm>
            <a:off x="10575203" y="5537639"/>
            <a:ext cx="1183298"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B98654FE-6660-490B-BADE-641FD4A8CE51}"/>
              </a:ext>
            </a:extLst>
          </p:cNvPr>
          <p:cNvSpPr txBox="1"/>
          <p:nvPr/>
        </p:nvSpPr>
        <p:spPr>
          <a:xfrm>
            <a:off x="7388679" y="2515192"/>
            <a:ext cx="3468211" cy="1292662"/>
          </a:xfrm>
          <a:prstGeom prst="rect">
            <a:avLst/>
          </a:prstGeom>
          <a:noFill/>
        </p:spPr>
        <p:txBody>
          <a:bodyPr wrap="square" rtlCol="0">
            <a:spAutoFit/>
          </a:bodyPr>
          <a:lstStyle/>
          <a:p>
            <a:pPr marL="342900" indent="-342900">
              <a:buFont typeface="+mj-lt"/>
              <a:buAutoNum type="arabicPeriod"/>
            </a:pPr>
            <a:r>
              <a:rPr lang="en-US" sz="2000" b="1" dirty="0"/>
              <a:t>Inflammation</a:t>
            </a:r>
          </a:p>
          <a:p>
            <a:pPr marL="342900" indent="-342900">
              <a:buFont typeface="+mj-lt"/>
              <a:buAutoNum type="arabicPeriod"/>
            </a:pPr>
            <a:r>
              <a:rPr lang="en-US" sz="2000" b="1" dirty="0"/>
              <a:t>Contraction/Remodeling</a:t>
            </a:r>
          </a:p>
          <a:p>
            <a:pPr marL="342900" indent="-342900">
              <a:buFont typeface="+mj-lt"/>
              <a:buAutoNum type="arabicPeriod"/>
            </a:pPr>
            <a:r>
              <a:rPr lang="en-US" sz="2000" b="1" dirty="0"/>
              <a:t>Angiogenesis</a:t>
            </a:r>
          </a:p>
          <a:p>
            <a:endParaRPr lang="nl-NL" dirty="0"/>
          </a:p>
        </p:txBody>
      </p:sp>
    </p:spTree>
    <p:extLst>
      <p:ext uri="{BB962C8B-B14F-4D97-AF65-F5344CB8AC3E}">
        <p14:creationId xmlns:p14="http://schemas.microsoft.com/office/powerpoint/2010/main" val="332432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78C245C-6464-4CB7-82D0-9198132BBF32}"/>
              </a:ext>
            </a:extLst>
          </p:cNvPr>
          <p:cNvCxnSpPr/>
          <p:nvPr/>
        </p:nvCxnSpPr>
        <p:spPr>
          <a:xfrm>
            <a:off x="923925" y="3114675"/>
            <a:ext cx="99631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9D34E041-A700-4F5F-85D3-A3DC9ED52F8E}"/>
              </a:ext>
            </a:extLst>
          </p:cNvPr>
          <p:cNvCxnSpPr>
            <a:cxnSpLocks/>
          </p:cNvCxnSpPr>
          <p:nvPr/>
        </p:nvCxnSpPr>
        <p:spPr>
          <a:xfrm>
            <a:off x="4294014" y="3114674"/>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22476B4-2D68-4778-B944-9FE16FEFC379}"/>
              </a:ext>
            </a:extLst>
          </p:cNvPr>
          <p:cNvCxnSpPr>
            <a:cxnSpLocks/>
          </p:cNvCxnSpPr>
          <p:nvPr/>
        </p:nvCxnSpPr>
        <p:spPr>
          <a:xfrm>
            <a:off x="8216265" y="3130550"/>
            <a:ext cx="0" cy="752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AD4AB80-75AD-48C9-AEA6-A27F46A9C26A}"/>
              </a:ext>
            </a:extLst>
          </p:cNvPr>
          <p:cNvCxnSpPr>
            <a:cxnSpLocks/>
          </p:cNvCxnSpPr>
          <p:nvPr/>
        </p:nvCxnSpPr>
        <p:spPr>
          <a:xfrm>
            <a:off x="1104900" y="3114674"/>
            <a:ext cx="0" cy="71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1F0BF00-3904-4C16-853A-2773C5888232}"/>
              </a:ext>
            </a:extLst>
          </p:cNvPr>
          <p:cNvCxnSpPr>
            <a:cxnSpLocks/>
          </p:cNvCxnSpPr>
          <p:nvPr/>
        </p:nvCxnSpPr>
        <p:spPr>
          <a:xfrm flipH="1">
            <a:off x="9772650" y="3130550"/>
            <a:ext cx="3175" cy="121285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CF468F0-E162-49C8-BA68-1041E0761208}"/>
              </a:ext>
            </a:extLst>
          </p:cNvPr>
          <p:cNvSpPr txBox="1"/>
          <p:nvPr/>
        </p:nvSpPr>
        <p:spPr>
          <a:xfrm>
            <a:off x="9153162" y="4441431"/>
            <a:ext cx="2695574" cy="1477328"/>
          </a:xfrm>
          <a:prstGeom prst="rect">
            <a:avLst/>
          </a:prstGeom>
          <a:noFill/>
        </p:spPr>
        <p:txBody>
          <a:bodyPr wrap="square" rtlCol="0">
            <a:spAutoFit/>
          </a:bodyPr>
          <a:lstStyle/>
          <a:p>
            <a:r>
              <a:rPr lang="en-US" b="1" i="1" dirty="0" err="1"/>
              <a:t>Sloot</a:t>
            </a:r>
            <a:r>
              <a:rPr lang="en-US" b="1" i="1" dirty="0"/>
              <a:t> et al. ~</a:t>
            </a:r>
            <a:endParaRPr lang="en-US" b="1" i="1" dirty="0">
              <a:solidFill>
                <a:srgbClr val="00B050"/>
              </a:solidFill>
            </a:endParaRPr>
          </a:p>
          <a:p>
            <a:r>
              <a:rPr lang="en-US" dirty="0">
                <a:solidFill>
                  <a:srgbClr val="00B050"/>
                </a:solidFill>
              </a:rPr>
              <a:t>Alkaline </a:t>
            </a:r>
            <a:r>
              <a:rPr lang="en-US" dirty="0" err="1">
                <a:solidFill>
                  <a:srgbClr val="00B050"/>
                </a:solidFill>
              </a:rPr>
              <a:t>Phospatase</a:t>
            </a:r>
            <a:r>
              <a:rPr lang="en-US" dirty="0">
                <a:solidFill>
                  <a:srgbClr val="00B050"/>
                </a:solidFill>
              </a:rPr>
              <a:t> </a:t>
            </a:r>
            <a:r>
              <a:rPr lang="en-US" dirty="0"/>
              <a:t>and it’s role in the Immune System</a:t>
            </a:r>
          </a:p>
          <a:p>
            <a:endParaRPr lang="nl-NL" dirty="0"/>
          </a:p>
        </p:txBody>
      </p:sp>
      <p:sp>
        <p:nvSpPr>
          <p:cNvPr id="24" name="TextBox 23">
            <a:extLst>
              <a:ext uri="{FF2B5EF4-FFF2-40B4-BE49-F238E27FC236}">
                <a16:creationId xmlns:a16="http://schemas.microsoft.com/office/drawing/2014/main" id="{2C8B8D25-8BF3-4BAF-B3D2-E880DDE347AD}"/>
              </a:ext>
            </a:extLst>
          </p:cNvPr>
          <p:cNvSpPr txBox="1"/>
          <p:nvPr/>
        </p:nvSpPr>
        <p:spPr>
          <a:xfrm>
            <a:off x="9772650" y="3136900"/>
            <a:ext cx="752474" cy="307777"/>
          </a:xfrm>
          <a:prstGeom prst="rect">
            <a:avLst/>
          </a:prstGeom>
          <a:noFill/>
        </p:spPr>
        <p:txBody>
          <a:bodyPr wrap="square" rtlCol="0">
            <a:spAutoFit/>
          </a:bodyPr>
          <a:lstStyle/>
          <a:p>
            <a:r>
              <a:rPr lang="en-US" sz="1400" b="1" i="1" dirty="0"/>
              <a:t>2018</a:t>
            </a:r>
          </a:p>
        </p:txBody>
      </p:sp>
      <p:sp>
        <p:nvSpPr>
          <p:cNvPr id="25" name="Rectangle 24">
            <a:extLst>
              <a:ext uri="{FF2B5EF4-FFF2-40B4-BE49-F238E27FC236}">
                <a16:creationId xmlns:a16="http://schemas.microsoft.com/office/drawing/2014/main" id="{F8A373A3-0A1B-4CB1-9692-85803FDC991E}"/>
              </a:ext>
            </a:extLst>
          </p:cNvPr>
          <p:cNvSpPr/>
          <p:nvPr/>
        </p:nvSpPr>
        <p:spPr>
          <a:xfrm>
            <a:off x="3216276" y="4005165"/>
            <a:ext cx="2689224" cy="1200329"/>
          </a:xfrm>
          <a:prstGeom prst="rect">
            <a:avLst/>
          </a:prstGeom>
          <a:ln>
            <a:solidFill>
              <a:schemeClr val="accent2"/>
            </a:solidFill>
          </a:ln>
        </p:spPr>
        <p:txBody>
          <a:bodyPr wrap="square">
            <a:spAutoFit/>
          </a:bodyPr>
          <a:lstStyle/>
          <a:p>
            <a:r>
              <a:rPr lang="en-US" b="1" i="1" dirty="0" err="1"/>
              <a:t>Ziraldo</a:t>
            </a:r>
            <a:r>
              <a:rPr lang="en-US" b="1" i="1" dirty="0"/>
              <a:t> et al. ~</a:t>
            </a:r>
          </a:p>
          <a:p>
            <a:r>
              <a:rPr lang="en-US" dirty="0"/>
              <a:t>Computational Modeling of Inflammation and Wound Healing </a:t>
            </a:r>
            <a:endParaRPr lang="nl-NL" dirty="0"/>
          </a:p>
        </p:txBody>
      </p:sp>
      <p:sp>
        <p:nvSpPr>
          <p:cNvPr id="26" name="TextBox 25">
            <a:extLst>
              <a:ext uri="{FF2B5EF4-FFF2-40B4-BE49-F238E27FC236}">
                <a16:creationId xmlns:a16="http://schemas.microsoft.com/office/drawing/2014/main" id="{0BF22220-7F47-4E51-85C5-65DDFF4A156D}"/>
              </a:ext>
            </a:extLst>
          </p:cNvPr>
          <p:cNvSpPr txBox="1"/>
          <p:nvPr/>
        </p:nvSpPr>
        <p:spPr>
          <a:xfrm>
            <a:off x="1119188" y="3143408"/>
            <a:ext cx="752474" cy="307777"/>
          </a:xfrm>
          <a:prstGeom prst="rect">
            <a:avLst/>
          </a:prstGeom>
          <a:noFill/>
        </p:spPr>
        <p:txBody>
          <a:bodyPr wrap="square" rtlCol="0">
            <a:spAutoFit/>
          </a:bodyPr>
          <a:lstStyle/>
          <a:p>
            <a:r>
              <a:rPr lang="en-US" sz="1400" b="1" i="1" dirty="0"/>
              <a:t>2007</a:t>
            </a:r>
          </a:p>
        </p:txBody>
      </p:sp>
      <p:sp>
        <p:nvSpPr>
          <p:cNvPr id="27" name="Rectangle 26">
            <a:extLst>
              <a:ext uri="{FF2B5EF4-FFF2-40B4-BE49-F238E27FC236}">
                <a16:creationId xmlns:a16="http://schemas.microsoft.com/office/drawing/2014/main" id="{BCE488F9-96B5-4748-A080-2F43FF8B1E5F}"/>
              </a:ext>
            </a:extLst>
          </p:cNvPr>
          <p:cNvSpPr/>
          <p:nvPr/>
        </p:nvSpPr>
        <p:spPr>
          <a:xfrm>
            <a:off x="8937871" y="550920"/>
            <a:ext cx="2910865" cy="923330"/>
          </a:xfrm>
          <a:prstGeom prst="rect">
            <a:avLst/>
          </a:prstGeom>
          <a:ln w="12700">
            <a:solidFill>
              <a:schemeClr val="accent2"/>
            </a:solidFill>
          </a:ln>
          <a:effectLst/>
        </p:spPr>
        <p:txBody>
          <a:bodyPr wrap="square">
            <a:spAutoFit/>
          </a:bodyPr>
          <a:lstStyle/>
          <a:p>
            <a:r>
              <a:rPr lang="en-US" b="1" i="1" dirty="0"/>
              <a:t>Boon et al. ~</a:t>
            </a:r>
          </a:p>
          <a:p>
            <a:r>
              <a:rPr lang="en-US" dirty="0"/>
              <a:t>A multi-agent cell-based model for wound contraction</a:t>
            </a:r>
            <a:endParaRPr lang="nl-NL" dirty="0"/>
          </a:p>
        </p:txBody>
      </p:sp>
      <p:sp>
        <p:nvSpPr>
          <p:cNvPr id="28" name="TextBox 27">
            <a:extLst>
              <a:ext uri="{FF2B5EF4-FFF2-40B4-BE49-F238E27FC236}">
                <a16:creationId xmlns:a16="http://schemas.microsoft.com/office/drawing/2014/main" id="{1A4E3BAE-3E6D-446A-8C38-FFE56C49FB8F}"/>
              </a:ext>
            </a:extLst>
          </p:cNvPr>
          <p:cNvSpPr txBox="1"/>
          <p:nvPr/>
        </p:nvSpPr>
        <p:spPr>
          <a:xfrm>
            <a:off x="7368827" y="2806897"/>
            <a:ext cx="752474" cy="307777"/>
          </a:xfrm>
          <a:prstGeom prst="rect">
            <a:avLst/>
          </a:prstGeom>
          <a:noFill/>
        </p:spPr>
        <p:txBody>
          <a:bodyPr wrap="square" rtlCol="0">
            <a:spAutoFit/>
          </a:bodyPr>
          <a:lstStyle/>
          <a:p>
            <a:r>
              <a:rPr lang="en-US" sz="1400" b="1" i="1" dirty="0"/>
              <a:t>2016</a:t>
            </a:r>
          </a:p>
        </p:txBody>
      </p:sp>
      <p:sp>
        <p:nvSpPr>
          <p:cNvPr id="29" name="Rectangle 28">
            <a:extLst>
              <a:ext uri="{FF2B5EF4-FFF2-40B4-BE49-F238E27FC236}">
                <a16:creationId xmlns:a16="http://schemas.microsoft.com/office/drawing/2014/main" id="{ACE00BD8-A1CD-412D-AE2B-2F258C89EBCD}"/>
              </a:ext>
            </a:extLst>
          </p:cNvPr>
          <p:cNvSpPr/>
          <p:nvPr/>
        </p:nvSpPr>
        <p:spPr>
          <a:xfrm>
            <a:off x="6258293" y="3918067"/>
            <a:ext cx="2834068" cy="1200329"/>
          </a:xfrm>
          <a:prstGeom prst="rect">
            <a:avLst/>
          </a:prstGeom>
          <a:ln>
            <a:solidFill>
              <a:schemeClr val="accent2"/>
            </a:solidFill>
          </a:ln>
        </p:spPr>
        <p:txBody>
          <a:bodyPr wrap="square">
            <a:spAutoFit/>
          </a:bodyPr>
          <a:lstStyle/>
          <a:p>
            <a:r>
              <a:rPr lang="en-US" b="1" i="1" dirty="0" err="1"/>
              <a:t>Tepole</a:t>
            </a:r>
            <a:r>
              <a:rPr lang="en-US" b="1" i="1" dirty="0"/>
              <a:t> et al. ~</a:t>
            </a:r>
          </a:p>
          <a:p>
            <a:r>
              <a:rPr lang="en-US" dirty="0"/>
              <a:t>Computational systems mechanobiology of Wound Healing</a:t>
            </a:r>
            <a:endParaRPr lang="nl-NL" dirty="0"/>
          </a:p>
        </p:txBody>
      </p:sp>
      <p:sp>
        <p:nvSpPr>
          <p:cNvPr id="30" name="TextBox 29">
            <a:extLst>
              <a:ext uri="{FF2B5EF4-FFF2-40B4-BE49-F238E27FC236}">
                <a16:creationId xmlns:a16="http://schemas.microsoft.com/office/drawing/2014/main" id="{CDF7E4AC-F3BF-409F-A9D4-3A7B138F7566}"/>
              </a:ext>
            </a:extLst>
          </p:cNvPr>
          <p:cNvSpPr txBox="1"/>
          <p:nvPr/>
        </p:nvSpPr>
        <p:spPr>
          <a:xfrm>
            <a:off x="8239127" y="3136900"/>
            <a:ext cx="752474" cy="307777"/>
          </a:xfrm>
          <a:prstGeom prst="rect">
            <a:avLst/>
          </a:prstGeom>
          <a:noFill/>
        </p:spPr>
        <p:txBody>
          <a:bodyPr wrap="square" rtlCol="0">
            <a:spAutoFit/>
          </a:bodyPr>
          <a:lstStyle/>
          <a:p>
            <a:r>
              <a:rPr lang="en-US" sz="1400" b="1" i="1" dirty="0"/>
              <a:t>2017</a:t>
            </a:r>
          </a:p>
        </p:txBody>
      </p:sp>
      <p:sp>
        <p:nvSpPr>
          <p:cNvPr id="33" name="Rectangle 32">
            <a:extLst>
              <a:ext uri="{FF2B5EF4-FFF2-40B4-BE49-F238E27FC236}">
                <a16:creationId xmlns:a16="http://schemas.microsoft.com/office/drawing/2014/main" id="{5F4F2093-0EFE-4347-8CBF-F049B476017E}"/>
              </a:ext>
            </a:extLst>
          </p:cNvPr>
          <p:cNvSpPr/>
          <p:nvPr/>
        </p:nvSpPr>
        <p:spPr>
          <a:xfrm>
            <a:off x="343264" y="3918067"/>
            <a:ext cx="2562225" cy="1200329"/>
          </a:xfrm>
          <a:prstGeom prst="rect">
            <a:avLst/>
          </a:prstGeom>
        </p:spPr>
        <p:txBody>
          <a:bodyPr wrap="square">
            <a:spAutoFit/>
          </a:bodyPr>
          <a:lstStyle/>
          <a:p>
            <a:r>
              <a:rPr lang="en-US" b="1" i="1" dirty="0"/>
              <a:t>Mi et al. ~</a:t>
            </a:r>
          </a:p>
          <a:p>
            <a:r>
              <a:rPr lang="en-US" dirty="0"/>
              <a:t>Agent-based model of inflammation and wound healing</a:t>
            </a:r>
            <a:endParaRPr lang="nl-NL" dirty="0"/>
          </a:p>
        </p:txBody>
      </p:sp>
      <p:sp>
        <p:nvSpPr>
          <p:cNvPr id="34" name="TextBox 33">
            <a:extLst>
              <a:ext uri="{FF2B5EF4-FFF2-40B4-BE49-F238E27FC236}">
                <a16:creationId xmlns:a16="http://schemas.microsoft.com/office/drawing/2014/main" id="{3EC43B72-43EE-497C-A5FA-8C4DC27F4DEF}"/>
              </a:ext>
            </a:extLst>
          </p:cNvPr>
          <p:cNvSpPr txBox="1"/>
          <p:nvPr/>
        </p:nvSpPr>
        <p:spPr>
          <a:xfrm>
            <a:off x="4294014" y="3114674"/>
            <a:ext cx="752474" cy="307777"/>
          </a:xfrm>
          <a:prstGeom prst="rect">
            <a:avLst/>
          </a:prstGeom>
          <a:noFill/>
        </p:spPr>
        <p:txBody>
          <a:bodyPr wrap="square" rtlCol="0">
            <a:spAutoFit/>
          </a:bodyPr>
          <a:lstStyle/>
          <a:p>
            <a:r>
              <a:rPr lang="en-US" sz="1400" b="1" i="1" dirty="0"/>
              <a:t>2013</a:t>
            </a:r>
          </a:p>
        </p:txBody>
      </p:sp>
      <p:sp>
        <p:nvSpPr>
          <p:cNvPr id="35" name="Rectangle 34">
            <a:extLst>
              <a:ext uri="{FF2B5EF4-FFF2-40B4-BE49-F238E27FC236}">
                <a16:creationId xmlns:a16="http://schemas.microsoft.com/office/drawing/2014/main" id="{A03752A3-6597-4478-9AD8-5AD7D08606FC}"/>
              </a:ext>
            </a:extLst>
          </p:cNvPr>
          <p:cNvSpPr/>
          <p:nvPr/>
        </p:nvSpPr>
        <p:spPr>
          <a:xfrm>
            <a:off x="2811499" y="206796"/>
            <a:ext cx="2682235" cy="1477328"/>
          </a:xfrm>
          <a:prstGeom prst="rect">
            <a:avLst/>
          </a:prstGeom>
        </p:spPr>
        <p:txBody>
          <a:bodyPr wrap="square">
            <a:spAutoFit/>
          </a:bodyPr>
          <a:lstStyle/>
          <a:p>
            <a:r>
              <a:rPr lang="nl-NL" b="1" i="1" dirty="0"/>
              <a:t>Tepole et al. ~</a:t>
            </a:r>
          </a:p>
          <a:p>
            <a:r>
              <a:rPr lang="nl-NL" dirty="0"/>
              <a:t>Computational modeling of chemo-bio-mechanical</a:t>
            </a:r>
          </a:p>
          <a:p>
            <a:r>
              <a:rPr lang="nl-NL" dirty="0"/>
              <a:t>Coupling toward</a:t>
            </a:r>
          </a:p>
          <a:p>
            <a:r>
              <a:rPr lang="nl-NL" dirty="0"/>
              <a:t>wound healing</a:t>
            </a:r>
          </a:p>
        </p:txBody>
      </p:sp>
      <p:sp>
        <p:nvSpPr>
          <p:cNvPr id="37" name="TextBox 36">
            <a:extLst>
              <a:ext uri="{FF2B5EF4-FFF2-40B4-BE49-F238E27FC236}">
                <a16:creationId xmlns:a16="http://schemas.microsoft.com/office/drawing/2014/main" id="{2F7DC066-0692-4B37-8F8E-D9504C1214DE}"/>
              </a:ext>
            </a:extLst>
          </p:cNvPr>
          <p:cNvSpPr txBox="1"/>
          <p:nvPr/>
        </p:nvSpPr>
        <p:spPr>
          <a:xfrm>
            <a:off x="5258899" y="2806897"/>
            <a:ext cx="752474" cy="307777"/>
          </a:xfrm>
          <a:prstGeom prst="rect">
            <a:avLst/>
          </a:prstGeom>
          <a:noFill/>
        </p:spPr>
        <p:txBody>
          <a:bodyPr wrap="square" rtlCol="0">
            <a:spAutoFit/>
          </a:bodyPr>
          <a:lstStyle/>
          <a:p>
            <a:r>
              <a:rPr lang="en-US" sz="1400" b="1" i="1" dirty="0"/>
              <a:t>2014</a:t>
            </a:r>
          </a:p>
        </p:txBody>
      </p:sp>
      <p:cxnSp>
        <p:nvCxnSpPr>
          <p:cNvPr id="56" name="Straight Connector 55">
            <a:extLst>
              <a:ext uri="{FF2B5EF4-FFF2-40B4-BE49-F238E27FC236}">
                <a16:creationId xmlns:a16="http://schemas.microsoft.com/office/drawing/2014/main" id="{39CF3C95-0C97-436D-8C0E-E2ABE444FF84}"/>
              </a:ext>
            </a:extLst>
          </p:cNvPr>
          <p:cNvCxnSpPr>
            <a:cxnSpLocks/>
          </p:cNvCxnSpPr>
          <p:nvPr/>
        </p:nvCxnSpPr>
        <p:spPr>
          <a:xfrm flipV="1">
            <a:off x="7284720" y="2339340"/>
            <a:ext cx="0" cy="76819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FF69B5DA-4551-4460-8809-CDE4526DAAE3}"/>
              </a:ext>
            </a:extLst>
          </p:cNvPr>
          <p:cNvCxnSpPr>
            <a:cxnSpLocks/>
          </p:cNvCxnSpPr>
          <p:nvPr/>
        </p:nvCxnSpPr>
        <p:spPr>
          <a:xfrm>
            <a:off x="7284720" y="2339340"/>
            <a:ext cx="2682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F7BC0681-B520-4290-9784-6D3E7C945D2B}"/>
              </a:ext>
            </a:extLst>
          </p:cNvPr>
          <p:cNvCxnSpPr/>
          <p:nvPr/>
        </p:nvCxnSpPr>
        <p:spPr>
          <a:xfrm flipV="1">
            <a:off x="3505200" y="1889064"/>
            <a:ext cx="0" cy="503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BC107014-F279-4B39-86B3-4874D98CC38B}"/>
              </a:ext>
            </a:extLst>
          </p:cNvPr>
          <p:cNvCxnSpPr>
            <a:cxnSpLocks/>
          </p:cNvCxnSpPr>
          <p:nvPr/>
        </p:nvCxnSpPr>
        <p:spPr>
          <a:xfrm flipV="1">
            <a:off x="9966960" y="1638300"/>
            <a:ext cx="0" cy="70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6A73827-AC3A-4CF5-9BFA-24BC5BEC59E4}"/>
              </a:ext>
            </a:extLst>
          </p:cNvPr>
          <p:cNvCxnSpPr>
            <a:cxnSpLocks/>
          </p:cNvCxnSpPr>
          <p:nvPr/>
        </p:nvCxnSpPr>
        <p:spPr>
          <a:xfrm>
            <a:off x="3505200" y="2400300"/>
            <a:ext cx="17994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2AFB1389-8433-4586-89D3-5847C95D725A}"/>
              </a:ext>
            </a:extLst>
          </p:cNvPr>
          <p:cNvCxnSpPr>
            <a:cxnSpLocks/>
          </p:cNvCxnSpPr>
          <p:nvPr/>
        </p:nvCxnSpPr>
        <p:spPr>
          <a:xfrm flipV="1">
            <a:off x="5281758" y="2400300"/>
            <a:ext cx="0" cy="707230"/>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A6D14F77-8D73-4FEE-BF22-13D33F877E8C}"/>
              </a:ext>
            </a:extLst>
          </p:cNvPr>
          <p:cNvCxnSpPr>
            <a:cxnSpLocks/>
          </p:cNvCxnSpPr>
          <p:nvPr/>
        </p:nvCxnSpPr>
        <p:spPr>
          <a:xfrm flipV="1">
            <a:off x="6431280" y="1567657"/>
            <a:ext cx="0" cy="15470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69">
            <a:extLst>
              <a:ext uri="{FF2B5EF4-FFF2-40B4-BE49-F238E27FC236}">
                <a16:creationId xmlns:a16="http://schemas.microsoft.com/office/drawing/2014/main" id="{EB1AED13-D668-4045-9B69-F9F01B30BE13}"/>
              </a:ext>
            </a:extLst>
          </p:cNvPr>
          <p:cNvSpPr/>
          <p:nvPr/>
        </p:nvSpPr>
        <p:spPr>
          <a:xfrm>
            <a:off x="5304618" y="237666"/>
            <a:ext cx="3074943" cy="1084912"/>
          </a:xfrm>
          <a:prstGeom prst="rect">
            <a:avLst/>
          </a:prstGeom>
        </p:spPr>
        <p:txBody>
          <a:bodyPr wrap="square">
            <a:spAutoFit/>
          </a:bodyPr>
          <a:lstStyle/>
          <a:p>
            <a:endParaRPr lang="nl-NL" sz="1050" dirty="0">
              <a:solidFill>
                <a:srgbClr val="000000"/>
              </a:solidFill>
              <a:latin typeface="Helvetica Neue LT Std"/>
            </a:endParaRPr>
          </a:p>
          <a:p>
            <a:r>
              <a:rPr lang="nl-NL" b="1" i="1" dirty="0"/>
              <a:t>Flegg et al. ~</a:t>
            </a:r>
          </a:p>
          <a:p>
            <a:r>
              <a:rPr lang="nl-NL" dirty="0"/>
              <a:t>On the mathematical modeling of wound healing angiogenesis</a:t>
            </a:r>
          </a:p>
        </p:txBody>
      </p:sp>
      <p:sp>
        <p:nvSpPr>
          <p:cNvPr id="73" name="TextBox 72">
            <a:extLst>
              <a:ext uri="{FF2B5EF4-FFF2-40B4-BE49-F238E27FC236}">
                <a16:creationId xmlns:a16="http://schemas.microsoft.com/office/drawing/2014/main" id="{6DB9A9FB-31D3-44D4-B8A6-C01B8C8992F5}"/>
              </a:ext>
            </a:extLst>
          </p:cNvPr>
          <p:cNvSpPr txBox="1"/>
          <p:nvPr/>
        </p:nvSpPr>
        <p:spPr>
          <a:xfrm>
            <a:off x="6429231" y="2785368"/>
            <a:ext cx="752474" cy="307777"/>
          </a:xfrm>
          <a:prstGeom prst="rect">
            <a:avLst/>
          </a:prstGeom>
          <a:noFill/>
        </p:spPr>
        <p:txBody>
          <a:bodyPr wrap="square" rtlCol="0">
            <a:spAutoFit/>
          </a:bodyPr>
          <a:lstStyle/>
          <a:p>
            <a:r>
              <a:rPr lang="en-US" sz="1400" b="1" i="1" dirty="0"/>
              <a:t>2015</a:t>
            </a:r>
          </a:p>
        </p:txBody>
      </p:sp>
      <p:sp>
        <p:nvSpPr>
          <p:cNvPr id="2" name="TextBox 1">
            <a:extLst>
              <a:ext uri="{FF2B5EF4-FFF2-40B4-BE49-F238E27FC236}">
                <a16:creationId xmlns:a16="http://schemas.microsoft.com/office/drawing/2014/main" id="{DE0594BB-8778-4208-86ED-0DBF6D2D1280}"/>
              </a:ext>
            </a:extLst>
          </p:cNvPr>
          <p:cNvSpPr txBox="1"/>
          <p:nvPr/>
        </p:nvSpPr>
        <p:spPr>
          <a:xfrm>
            <a:off x="0" y="1638300"/>
            <a:ext cx="2930439" cy="1200329"/>
          </a:xfrm>
          <a:prstGeom prst="rect">
            <a:avLst/>
          </a:prstGeom>
          <a:noFill/>
          <a:ln>
            <a:solidFill>
              <a:schemeClr val="accent2"/>
            </a:solidFill>
          </a:ln>
        </p:spPr>
        <p:txBody>
          <a:bodyPr wrap="square" rtlCol="0">
            <a:spAutoFit/>
          </a:bodyPr>
          <a:lstStyle/>
          <a:p>
            <a:r>
              <a:rPr lang="en-US" b="1" i="1" dirty="0"/>
              <a:t>Li et al.  2011 ~</a:t>
            </a:r>
            <a:br>
              <a:rPr lang="en-US" b="1" i="1" dirty="0"/>
            </a:br>
            <a:r>
              <a:rPr lang="en-US" dirty="0" err="1"/>
              <a:t>Biosimulation</a:t>
            </a:r>
            <a:r>
              <a:rPr lang="en-US" dirty="0"/>
              <a:t> of Acute </a:t>
            </a:r>
            <a:r>
              <a:rPr lang="en-US" dirty="0" err="1"/>
              <a:t>Phonotrauma</a:t>
            </a:r>
            <a:r>
              <a:rPr lang="en-US" dirty="0"/>
              <a:t>: an Extended Model</a:t>
            </a:r>
            <a:endParaRPr lang="nl-NL" dirty="0"/>
          </a:p>
        </p:txBody>
      </p:sp>
      <p:cxnSp>
        <p:nvCxnSpPr>
          <p:cNvPr id="31" name="Straight Arrow Connector 30">
            <a:extLst>
              <a:ext uri="{FF2B5EF4-FFF2-40B4-BE49-F238E27FC236}">
                <a16:creationId xmlns:a16="http://schemas.microsoft.com/office/drawing/2014/main" id="{ED221468-68A7-4B95-88A0-F02F5A8A9FF7}"/>
              </a:ext>
            </a:extLst>
          </p:cNvPr>
          <p:cNvCxnSpPr>
            <a:cxnSpLocks/>
          </p:cNvCxnSpPr>
          <p:nvPr/>
        </p:nvCxnSpPr>
        <p:spPr>
          <a:xfrm flipV="1">
            <a:off x="2513248" y="2838629"/>
            <a:ext cx="0" cy="276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F86B37-F4E5-4524-9FE5-A291DE8BA0B2}"/>
              </a:ext>
            </a:extLst>
          </p:cNvPr>
          <p:cNvSpPr txBox="1"/>
          <p:nvPr/>
        </p:nvSpPr>
        <p:spPr>
          <a:xfrm>
            <a:off x="2578237" y="2803286"/>
            <a:ext cx="752474" cy="307777"/>
          </a:xfrm>
          <a:prstGeom prst="rect">
            <a:avLst/>
          </a:prstGeom>
          <a:noFill/>
        </p:spPr>
        <p:txBody>
          <a:bodyPr wrap="square" rtlCol="0">
            <a:spAutoFit/>
          </a:bodyPr>
          <a:lstStyle/>
          <a:p>
            <a:r>
              <a:rPr lang="en-US" sz="1400" b="1" i="1" dirty="0"/>
              <a:t>2011</a:t>
            </a:r>
          </a:p>
        </p:txBody>
      </p:sp>
    </p:spTree>
    <p:extLst>
      <p:ext uri="{BB962C8B-B14F-4D97-AF65-F5344CB8AC3E}">
        <p14:creationId xmlns:p14="http://schemas.microsoft.com/office/powerpoint/2010/main" val="377142353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8477</TotalTime>
  <Words>2720</Words>
  <Application>Microsoft Office PowerPoint</Application>
  <PresentationFormat>Widescreen</PresentationFormat>
  <Paragraphs>380</Paragraphs>
  <Slides>30</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Calibri Light</vt:lpstr>
      <vt:lpstr>Helvetica Neue LT Std</vt:lpstr>
      <vt:lpstr>Liberation Serif</vt:lpstr>
      <vt:lpstr>Liberation Serif;Times New Roman</vt:lpstr>
      <vt:lpstr>Symbol</vt:lpstr>
      <vt:lpstr>Times New Roman</vt:lpstr>
      <vt:lpstr>Retrospect</vt:lpstr>
      <vt:lpstr>Bitmapafbeelding</vt:lpstr>
      <vt:lpstr>Modelling burn wound healing</vt:lpstr>
      <vt:lpstr>Index</vt:lpstr>
      <vt:lpstr>Stages of healing</vt:lpstr>
      <vt:lpstr>Variable burn wounds</vt:lpstr>
      <vt:lpstr>PowerPoint Presentation</vt:lpstr>
      <vt:lpstr>PowerPoint Presentation</vt:lpstr>
      <vt:lpstr>PowerPoint Presentation</vt:lpstr>
      <vt:lpstr>Previously built models</vt:lpstr>
      <vt:lpstr>PowerPoint Presentation</vt:lpstr>
      <vt:lpstr> Sloot et al. 2018 ~ Alkaline Phospatase and it’s role in the Immune System</vt:lpstr>
      <vt:lpstr>PowerPoint Presentation</vt:lpstr>
      <vt:lpstr> Li et al.  2011 ~ Biosimulation of Acute Phonotrauma: an Extended Model </vt:lpstr>
      <vt:lpstr>PowerPoint Presentation</vt:lpstr>
      <vt:lpstr> Ziraldo et al.  2013 ~ Computational Modeling of Inflammation and Wound Healing  </vt:lpstr>
      <vt:lpstr> Boon et al. 2016 ~ A multi-agent cell-based model for wound contraction  </vt:lpstr>
      <vt:lpstr>PowerPoint Presentation</vt:lpstr>
      <vt:lpstr>PowerPoint Presentation</vt:lpstr>
      <vt:lpstr> Tepole et al. 2017 ~ Computational systems mechanobiology of Wound Healing  </vt:lpstr>
      <vt:lpstr>PowerPoint Presentation</vt:lpstr>
      <vt:lpstr>Proposal</vt:lpstr>
      <vt:lpstr>Approach</vt:lpstr>
      <vt:lpstr>PowerPoint Presentation</vt:lpstr>
      <vt:lpstr>PowerPoint Presentation</vt:lpstr>
      <vt:lpstr>Data available?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 Boer</dc:creator>
  <cp:lastModifiedBy>Mark d. Boer</cp:lastModifiedBy>
  <cp:revision>113</cp:revision>
  <dcterms:created xsi:type="dcterms:W3CDTF">2019-05-13T08:46:48Z</dcterms:created>
  <dcterms:modified xsi:type="dcterms:W3CDTF">2019-05-21T08:54:21Z</dcterms:modified>
</cp:coreProperties>
</file>